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3" r:id="rId4"/>
    <p:sldId id="265" r:id="rId5"/>
    <p:sldId id="270" r:id="rId6"/>
    <p:sldId id="271" r:id="rId7"/>
    <p:sldId id="272" r:id="rId8"/>
    <p:sldId id="259" r:id="rId9"/>
    <p:sldId id="260" r:id="rId10"/>
    <p:sldId id="267" r:id="rId11"/>
    <p:sldId id="268" r:id="rId12"/>
    <p:sldId id="261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8B01"/>
    <a:srgbClr val="635008"/>
    <a:srgbClr val="FCC15C"/>
    <a:srgbClr val="CF9E56"/>
    <a:srgbClr val="E8AB39"/>
    <a:srgbClr val="E3A42A"/>
    <a:srgbClr val="D9A352"/>
    <a:srgbClr val="C3913E"/>
    <a:srgbClr val="996F20"/>
    <a:srgbClr val="865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8"/>
    <p:restoredTop sz="94674"/>
  </p:normalViewPr>
  <p:slideViewPr>
    <p:cSldViewPr snapToGrid="0">
      <p:cViewPr>
        <p:scale>
          <a:sx n="70" d="100"/>
          <a:sy n="70" d="100"/>
        </p:scale>
        <p:origin x="196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3B9A1F8-8965-9644-E9C3-FFD9310BCF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D28B1C-630D-7E23-E3D9-FD04C4011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04C6-F712-B14D-B913-1C008AC8076E}" type="datetimeFigureOut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C4C181-15E6-2A84-01B7-A78FDE0AC8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F7A657-5DE5-8114-01EA-468018F611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8917E-1B01-2B41-B8CD-3B2EA244213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2880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0E650-5413-1641-A7D9-738E7EB1ADDB}" type="datetimeFigureOut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D14F9-74DB-9C47-B9D8-0F9A05D06D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782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77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603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12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532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238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D14F9-74DB-9C47-B9D8-0F9A05D06D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023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7919F-60A4-A4E0-3A31-A4C978521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1D37AD-C03E-D737-A5ED-70DB5CE62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88311E-4E31-A1E0-D76B-03912F68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4A5E-7F79-7F45-AEE1-4C06887C38EC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9F1B0-71BD-B59D-640C-04C0A536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1AE964-B8A6-6619-AE44-A1F3988E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378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24B59-AD7E-CC4E-26CE-E2CD8AC6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11EA15-0518-CAFD-3913-67712932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6AD80-34FD-358B-D9B5-8D5D4E7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8AB9-22C0-3B4F-AAEC-FFFFD549D3BC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427241-2642-347C-8B4E-DAEB2728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3F0527-E9EC-31E0-5A79-4856CA44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313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40D77B-5B0E-8551-5C46-1A26BF8EA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403BF9-F96E-D2BE-CBA6-17765BFB2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6FA718-BAE0-A4C5-DADE-058C9C49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C337-BCFF-0A4F-A4A1-4CE072E809FC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275EA8-57A5-4521-AAAB-9493E5E7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97924-99E7-27DE-EE45-42F7A5E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668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4373E-FD10-F1A7-5BE5-C86C6D37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1AE117-9DE2-06C6-7931-1B6BEBEC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87B813-86BA-D7FB-09BB-C989AC4D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5D83-BC43-2646-86B5-D86D37DF8825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FBB825-44BE-FE18-C968-06070379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4BB253-9624-F07A-47CC-100DD18A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909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8841-5BC4-B9B6-05A3-0500FB2A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59C075-5F42-4E2B-2815-0D292BC9E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6F8642-D93D-6F9F-5C6A-9D87C2DC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CC66-9AEE-F84E-AAB1-C1632BD70017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3ACE4C-2DCA-58DA-91A7-B18131E2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622682-EDF9-491F-7A84-E34994F4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757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B1877-7765-7375-99DB-4241F9A4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00742C-DD7B-8CD3-6F9E-A61FC03DD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DB520F-2C03-7FB7-5A89-8D30AD978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0E0343-F5D0-B87A-CBBC-56DE0B32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88E6-AEBE-CA47-8DCD-5F621E992906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5CFAFF-C9E8-49B1-87B7-E6524A46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3B1257-A5B0-37A7-FBAA-90225592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252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84EC3-3C2E-26C1-19B8-48491915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8C0446-B79F-53D2-633A-B6ACD43D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626AB-DCD1-D4F4-46C3-57C75AF33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50B693-BF8F-B5E7-DE3D-A46797BEC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E188F17-EE94-3E7E-4B89-53C5A9368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98C8FEB-5F46-0EE4-FFD4-555F7C6B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E730-E618-6A40-A044-CBBBB4BBE96F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B55A75-A35D-9122-0ACC-9EE372E1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40D327-EAFF-BC70-8CF4-EB1CE34A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2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74A86-274B-57C2-A7C4-05C36B45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A3B111-A34F-2793-DD62-DB208B91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6070-E497-DF4D-A711-4FBEAF356F2B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27D885-7AEF-3FC5-B2A3-60F6244F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412211-D69E-DF12-B03A-FE947A35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9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1BD2E1-3B6C-EC7F-F35E-444E942B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E6642-6973-CE49-8B5C-251422931D46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E33270-EAB7-9887-F4F6-974D1426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F6C8ED-E3A1-473A-94E3-8689A88E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09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AB4E1-69B8-9E96-7D27-08F1CCC2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AC88C-F2B9-D1F0-CAF0-8D7BD8919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8E5CB3-C266-836C-A0AB-3F7049EC6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11CDE8-8B7C-2E80-C141-71BBB5C7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3294-1B62-2C40-956C-EAFF3C038E34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9CA2D8-9293-8A2D-5377-07D001DE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95B8FA-3960-B15B-CD85-79FB5173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098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0DD7B-5056-ACD3-A212-896E9ACA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E195E4-3976-54A9-4116-7F0806CD9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688DA3-76C9-5C81-3DFB-4222C2665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F82319-1DF5-3FCB-99DC-296D1DFE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A365-0EA2-DF4B-BC5C-367E194781A3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354E61-5848-592E-A455-524AFE2A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EAF5B0-10F6-7921-B511-A3D8569B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542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D6E3F7-0B7C-11B4-DDEC-2D249BE4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22ABF2-F837-F98F-76F0-B4752C8E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EBE136-7A67-49EF-30E6-200A42671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28B84-A2C6-1F48-87C0-AB98A3280110}" type="datetime1">
              <a:rPr kumimoji="1" lang="zh-TW" altLang="en-US" smtClean="0"/>
              <a:t>2022/12/24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BBF06B-2C0B-939B-EB4F-8A9BF2511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0F0357-8B36-1BEA-D30B-FB67531CE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C95CC-5051-AA42-8155-265245CBE6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933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07/relationships/hdphoto" Target="../media/hdphoto4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microsoft.com/office/2007/relationships/hdphoto" Target="../media/hdphoto3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microsoft.com/office/2007/relationships/hdphoto" Target="../media/hdphoto3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microsoft.com/office/2007/relationships/hdphoto" Target="../media/hdphoto3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microsoft.com/office/2007/relationships/hdphoto" Target="../media/hdphoto3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microsoft.com/office/2007/relationships/hdphoto" Target="../media/hdphoto3.wdp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21000">
              <a:schemeClr val="accent1">
                <a:lumMod val="5000"/>
                <a:lumOff val="95000"/>
              </a:schemeClr>
            </a:gs>
            <a:gs pos="0">
              <a:srgbClr val="E8BC6C"/>
            </a:gs>
            <a:gs pos="100000">
              <a:srgbClr val="E8BC6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6BA12B9-6E4E-F5B4-45DA-EF1139592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24325" r="-42"/>
          <a:stretch/>
        </p:blipFill>
        <p:spPr>
          <a:xfrm>
            <a:off x="1547558" y="-135513"/>
            <a:ext cx="10644442" cy="70680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1D40C53-F531-BB33-F104-3B491D9C9233}"/>
              </a:ext>
            </a:extLst>
          </p:cNvPr>
          <p:cNvSpPr/>
          <p:nvPr/>
        </p:nvSpPr>
        <p:spPr>
          <a:xfrm>
            <a:off x="1547557" y="0"/>
            <a:ext cx="10644443" cy="6932552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118DE7-D505-3CCF-699A-A2EA96F4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0" y="372845"/>
            <a:ext cx="435865" cy="51350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DD7572C-2DCD-E99D-0E8D-2AFA5B9ECD8C}"/>
              </a:ext>
            </a:extLst>
          </p:cNvPr>
          <p:cNvSpPr/>
          <p:nvPr/>
        </p:nvSpPr>
        <p:spPr>
          <a:xfrm>
            <a:off x="4171167" y="944880"/>
            <a:ext cx="8020833" cy="5987672"/>
          </a:xfrm>
          <a:prstGeom prst="rect">
            <a:avLst/>
          </a:prstGeom>
          <a:gradFill>
            <a:gsLst>
              <a:gs pos="92000">
                <a:schemeClr val="bg1"/>
              </a:gs>
              <a:gs pos="6000">
                <a:schemeClr val="accent1">
                  <a:lumMod val="5000"/>
                  <a:lumOff val="95000"/>
                </a:schemeClr>
              </a:gs>
              <a:gs pos="0">
                <a:srgbClr val="E8BC6C"/>
              </a:gs>
              <a:gs pos="100000">
                <a:srgbClr val="E8BC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000" dirty="0">
              <a:solidFill>
                <a:schemeClr val="tx1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9757E2-D08F-90D1-D7F8-45CDC68E2522}"/>
              </a:ext>
            </a:extLst>
          </p:cNvPr>
          <p:cNvSpPr txBox="1"/>
          <p:nvPr/>
        </p:nvSpPr>
        <p:spPr>
          <a:xfrm>
            <a:off x="4754597" y="2857831"/>
            <a:ext cx="699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資訊與財金管理系專題發表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1ECEA8-84FC-A65E-A958-2EC1AA4D801E}"/>
              </a:ext>
            </a:extLst>
          </p:cNvPr>
          <p:cNvSpPr txBox="1"/>
          <p:nvPr/>
        </p:nvSpPr>
        <p:spPr>
          <a:xfrm>
            <a:off x="5026272" y="4033543"/>
            <a:ext cx="648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智能合約為基礎之未上市上櫃股票交易平台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DBDF3A-5DE4-5400-66C4-43618F3B21C8}"/>
              </a:ext>
            </a:extLst>
          </p:cNvPr>
          <p:cNvSpPr txBox="1"/>
          <p:nvPr/>
        </p:nvSpPr>
        <p:spPr>
          <a:xfrm>
            <a:off x="6450928" y="4527469"/>
            <a:ext cx="38998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指導教授  陳育威 教授</a:t>
            </a:r>
            <a:endParaRPr lang="en-US" altLang="zh-TW" sz="2500" dirty="0">
              <a:solidFill>
                <a:schemeClr val="tx1">
                  <a:lumMod val="75000"/>
                  <a:lumOff val="2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E2BF50-703D-0B4E-B3CB-B7F4E559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4" y="5852424"/>
            <a:ext cx="940598" cy="631361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E4221D5-0CE4-7367-DE8B-433EC080AF86}"/>
              </a:ext>
            </a:extLst>
          </p:cNvPr>
          <p:cNvCxnSpPr>
            <a:cxnSpLocks/>
          </p:cNvCxnSpPr>
          <p:nvPr/>
        </p:nvCxnSpPr>
        <p:spPr>
          <a:xfrm>
            <a:off x="5350251" y="2770273"/>
            <a:ext cx="5729168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18B869D-C21E-9BC0-14C9-95C00157AD0E}"/>
              </a:ext>
            </a:extLst>
          </p:cNvPr>
          <p:cNvCxnSpPr>
            <a:cxnSpLocks/>
          </p:cNvCxnSpPr>
          <p:nvPr/>
        </p:nvCxnSpPr>
        <p:spPr>
          <a:xfrm>
            <a:off x="5160467" y="3489641"/>
            <a:ext cx="6183492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2B4247-6658-CCBB-BFF7-F5ECA1C66EC9}"/>
              </a:ext>
            </a:extLst>
          </p:cNvPr>
          <p:cNvSpPr txBox="1"/>
          <p:nvPr/>
        </p:nvSpPr>
        <p:spPr>
          <a:xfrm>
            <a:off x="4184589" y="5913120"/>
            <a:ext cx="6166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組員： 資財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四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乙 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108AB0701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蘇昱覡、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108AB0704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劉筑芸、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108AB0714 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謝欣廷、資財四甲 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108AB0452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林家民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61D3E4F-1188-DB86-8D56-407293B7AD30}"/>
              </a:ext>
            </a:extLst>
          </p:cNvPr>
          <p:cNvGrpSpPr/>
          <p:nvPr/>
        </p:nvGrpSpPr>
        <p:grpSpPr>
          <a:xfrm>
            <a:off x="7410078" y="1193808"/>
            <a:ext cx="1684270" cy="1466111"/>
            <a:chOff x="7580947" y="1271801"/>
            <a:chExt cx="1684270" cy="1466111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9D2BFF06-69A2-916B-E7E1-4D788F055656}"/>
                </a:ext>
              </a:extLst>
            </p:cNvPr>
            <p:cNvGrpSpPr/>
            <p:nvPr/>
          </p:nvGrpSpPr>
          <p:grpSpPr>
            <a:xfrm>
              <a:off x="7580947" y="1271801"/>
              <a:ext cx="1201271" cy="1466111"/>
              <a:chOff x="4761691" y="2052536"/>
              <a:chExt cx="2276272" cy="2208178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4B4A9D48-69E8-57F3-4DBF-2B53B56BC76D}"/>
                  </a:ext>
                </a:extLst>
              </p:cNvPr>
              <p:cNvSpPr/>
              <p:nvPr/>
            </p:nvSpPr>
            <p:spPr>
              <a:xfrm>
                <a:off x="4761691" y="2227633"/>
                <a:ext cx="2276272" cy="1838527"/>
              </a:xfrm>
              <a:prstGeom prst="ellipse">
                <a:avLst/>
              </a:prstGeom>
              <a:noFill/>
              <a:ln w="63500">
                <a:solidFill>
                  <a:srgbClr val="8F7017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7D66B2C1-69FA-0401-3AE8-4F1B6960F52D}"/>
                  </a:ext>
                </a:extLst>
              </p:cNvPr>
              <p:cNvGrpSpPr/>
              <p:nvPr/>
            </p:nvGrpSpPr>
            <p:grpSpPr>
              <a:xfrm rot="5400000">
                <a:off x="4795738" y="2300591"/>
                <a:ext cx="2208178" cy="1712068"/>
                <a:chOff x="4766555" y="2572966"/>
                <a:chExt cx="2208178" cy="1712068"/>
              </a:xfrm>
            </p:grpSpPr>
            <p:sp>
              <p:nvSpPr>
                <p:cNvPr id="30" name="流程圖: 決策 1">
                  <a:extLst>
                    <a:ext uri="{FF2B5EF4-FFF2-40B4-BE49-F238E27FC236}">
                      <a16:creationId xmlns:a16="http://schemas.microsoft.com/office/drawing/2014/main" id="{FE39F4BB-ABCD-4082-053F-BE3297614EA4}"/>
                    </a:ext>
                  </a:extLst>
                </p:cNvPr>
                <p:cNvSpPr/>
                <p:nvPr/>
              </p:nvSpPr>
              <p:spPr>
                <a:xfrm>
                  <a:off x="4766555" y="2572966"/>
                  <a:ext cx="2208178" cy="1712068"/>
                </a:xfrm>
                <a:prstGeom prst="flowChartDecision">
                  <a:avLst/>
                </a:prstGeom>
                <a:solidFill>
                  <a:srgbClr val="8F7017"/>
                </a:solidFill>
                <a:ln>
                  <a:solidFill>
                    <a:srgbClr val="F9BA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1" name="流程圖: 決策 15">
                  <a:extLst>
                    <a:ext uri="{FF2B5EF4-FFF2-40B4-BE49-F238E27FC236}">
                      <a16:creationId xmlns:a16="http://schemas.microsoft.com/office/drawing/2014/main" id="{535B7397-6523-9403-9186-A748011DD9D8}"/>
                    </a:ext>
                  </a:extLst>
                </p:cNvPr>
                <p:cNvSpPr/>
                <p:nvPr/>
              </p:nvSpPr>
              <p:spPr>
                <a:xfrm>
                  <a:off x="5207542" y="2938564"/>
                  <a:ext cx="1306747" cy="980872"/>
                </a:xfrm>
                <a:prstGeom prst="flowChartDecision">
                  <a:avLst/>
                </a:prstGeom>
                <a:solidFill>
                  <a:schemeClr val="bg1"/>
                </a:solidFill>
                <a:ln>
                  <a:solidFill>
                    <a:srgbClr val="F9BA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2CACFF9-17EC-4ED0-60D5-2C0AF90C965D}"/>
                </a:ext>
              </a:extLst>
            </p:cNvPr>
            <p:cNvGrpSpPr/>
            <p:nvPr/>
          </p:nvGrpSpPr>
          <p:grpSpPr>
            <a:xfrm>
              <a:off x="8690964" y="2087552"/>
              <a:ext cx="574253" cy="531878"/>
              <a:chOff x="4761691" y="2052536"/>
              <a:chExt cx="2276272" cy="2208178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724029AC-C785-8548-F9B9-5A7E03C72F2A}"/>
                  </a:ext>
                </a:extLst>
              </p:cNvPr>
              <p:cNvSpPr/>
              <p:nvPr/>
            </p:nvSpPr>
            <p:spPr>
              <a:xfrm>
                <a:off x="4761691" y="2227633"/>
                <a:ext cx="2276272" cy="1838527"/>
              </a:xfrm>
              <a:prstGeom prst="ellipse">
                <a:avLst/>
              </a:prstGeom>
              <a:noFill/>
              <a:ln w="63500">
                <a:solidFill>
                  <a:srgbClr val="8F7017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769033EF-A258-A937-E20F-40DAB7A31438}"/>
                  </a:ext>
                </a:extLst>
              </p:cNvPr>
              <p:cNvGrpSpPr/>
              <p:nvPr/>
            </p:nvGrpSpPr>
            <p:grpSpPr>
              <a:xfrm rot="5400000">
                <a:off x="4795738" y="2300591"/>
                <a:ext cx="2208178" cy="1712068"/>
                <a:chOff x="4766555" y="2572966"/>
                <a:chExt cx="2208178" cy="1712068"/>
              </a:xfrm>
            </p:grpSpPr>
            <p:sp>
              <p:nvSpPr>
                <p:cNvPr id="35" name="流程圖: 決策 1">
                  <a:extLst>
                    <a:ext uri="{FF2B5EF4-FFF2-40B4-BE49-F238E27FC236}">
                      <a16:creationId xmlns:a16="http://schemas.microsoft.com/office/drawing/2014/main" id="{806383B4-17A3-7A24-9E7A-A1ED6913D598}"/>
                    </a:ext>
                  </a:extLst>
                </p:cNvPr>
                <p:cNvSpPr/>
                <p:nvPr/>
              </p:nvSpPr>
              <p:spPr>
                <a:xfrm>
                  <a:off x="4766555" y="2572966"/>
                  <a:ext cx="2208178" cy="1712068"/>
                </a:xfrm>
                <a:prstGeom prst="flowChartDecision">
                  <a:avLst/>
                </a:prstGeom>
                <a:solidFill>
                  <a:srgbClr val="8F7017"/>
                </a:solidFill>
                <a:ln>
                  <a:solidFill>
                    <a:srgbClr val="F9BA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6" name="流程圖: 決策 15">
                  <a:extLst>
                    <a:ext uri="{FF2B5EF4-FFF2-40B4-BE49-F238E27FC236}">
                      <a16:creationId xmlns:a16="http://schemas.microsoft.com/office/drawing/2014/main" id="{D2616239-6342-5D19-F6D0-B4020F7E359C}"/>
                    </a:ext>
                  </a:extLst>
                </p:cNvPr>
                <p:cNvSpPr/>
                <p:nvPr/>
              </p:nvSpPr>
              <p:spPr>
                <a:xfrm>
                  <a:off x="5207542" y="2938564"/>
                  <a:ext cx="1306747" cy="980872"/>
                </a:xfrm>
                <a:prstGeom prst="flowChartDecision">
                  <a:avLst/>
                </a:prstGeom>
                <a:solidFill>
                  <a:schemeClr val="bg1"/>
                </a:solidFill>
                <a:ln>
                  <a:solidFill>
                    <a:srgbClr val="F9BA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</p:grpSp>
      <p:sp>
        <p:nvSpPr>
          <p:cNvPr id="47" name="流程圖: 決策 15">
            <a:extLst>
              <a:ext uri="{FF2B5EF4-FFF2-40B4-BE49-F238E27FC236}">
                <a16:creationId xmlns:a16="http://schemas.microsoft.com/office/drawing/2014/main" id="{C2068E80-2B45-FC40-0333-5C217BA68734}"/>
              </a:ext>
            </a:extLst>
          </p:cNvPr>
          <p:cNvSpPr/>
          <p:nvPr/>
        </p:nvSpPr>
        <p:spPr>
          <a:xfrm rot="5400000">
            <a:off x="4632442" y="4104187"/>
            <a:ext cx="244309" cy="258821"/>
          </a:xfrm>
          <a:prstGeom prst="flowChartDecision">
            <a:avLst/>
          </a:prstGeom>
          <a:solidFill>
            <a:srgbClr val="8F7017"/>
          </a:solidFill>
          <a:ln>
            <a:solidFill>
              <a:srgbClr val="8F7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流程圖: 決策 15">
            <a:extLst>
              <a:ext uri="{FF2B5EF4-FFF2-40B4-BE49-F238E27FC236}">
                <a16:creationId xmlns:a16="http://schemas.microsoft.com/office/drawing/2014/main" id="{6DD487DE-D19E-5B53-C6D3-8411774FA8FB}"/>
              </a:ext>
            </a:extLst>
          </p:cNvPr>
          <p:cNvSpPr/>
          <p:nvPr/>
        </p:nvSpPr>
        <p:spPr>
          <a:xfrm rot="5400000">
            <a:off x="11638681" y="4110899"/>
            <a:ext cx="244309" cy="258821"/>
          </a:xfrm>
          <a:prstGeom prst="flowChartDecision">
            <a:avLst/>
          </a:prstGeom>
          <a:solidFill>
            <a:srgbClr val="8F7017"/>
          </a:solidFill>
          <a:ln>
            <a:solidFill>
              <a:srgbClr val="8F7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07BEAE8-DA7C-D1F9-6094-116A53347AEF}"/>
              </a:ext>
            </a:extLst>
          </p:cNvPr>
          <p:cNvCxnSpPr/>
          <p:nvPr/>
        </p:nvCxnSpPr>
        <p:spPr>
          <a:xfrm>
            <a:off x="1522099" y="0"/>
            <a:ext cx="0" cy="6858000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9E79403-B0E6-983A-6C27-90056DDB0C40}"/>
              </a:ext>
            </a:extLst>
          </p:cNvPr>
          <p:cNvCxnSpPr>
            <a:cxnSpLocks/>
          </p:cNvCxnSpPr>
          <p:nvPr/>
        </p:nvCxnSpPr>
        <p:spPr>
          <a:xfrm flipH="1">
            <a:off x="4131890" y="944880"/>
            <a:ext cx="9157" cy="5987672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4A53F88-BF7E-14D5-4C7F-08FB72259EC3}"/>
              </a:ext>
            </a:extLst>
          </p:cNvPr>
          <p:cNvCxnSpPr>
            <a:cxnSpLocks/>
          </p:cNvCxnSpPr>
          <p:nvPr/>
        </p:nvCxnSpPr>
        <p:spPr>
          <a:xfrm>
            <a:off x="4098143" y="910046"/>
            <a:ext cx="8093857" cy="0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4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圓角矩形 59">
            <a:extLst>
              <a:ext uri="{FF2B5EF4-FFF2-40B4-BE49-F238E27FC236}">
                <a16:creationId xmlns:a16="http://schemas.microsoft.com/office/drawing/2014/main" id="{7B2322F5-44F1-4A86-97B5-44ACF229AC09}"/>
              </a:ext>
            </a:extLst>
          </p:cNvPr>
          <p:cNvSpPr/>
          <p:nvPr/>
        </p:nvSpPr>
        <p:spPr>
          <a:xfrm>
            <a:off x="4106168" y="2360927"/>
            <a:ext cx="7423224" cy="1413878"/>
          </a:xfrm>
          <a:prstGeom prst="roundRect">
            <a:avLst/>
          </a:prstGeom>
          <a:solidFill>
            <a:srgbClr val="C7BDA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7BDA5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01E43E-6F5B-BBC5-E54C-24A0F7DCF079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49A00D6-0F43-DF84-3E62-018353637390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E15A416-B548-30D0-FCB4-4472F5936438}"/>
              </a:ext>
            </a:extLst>
          </p:cNvPr>
          <p:cNvCxnSpPr/>
          <p:nvPr/>
        </p:nvCxnSpPr>
        <p:spPr>
          <a:xfrm>
            <a:off x="6867330" y="796057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4590">
            <a:extLst>
              <a:ext uri="{FF2B5EF4-FFF2-40B4-BE49-F238E27FC236}">
                <a16:creationId xmlns:a16="http://schemas.microsoft.com/office/drawing/2014/main" id="{7E84E6E0-6BB2-FD6A-67F4-B22EDCD47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870" y="4025809"/>
            <a:ext cx="682007" cy="682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Oval 4594">
            <a:extLst>
              <a:ext uri="{FF2B5EF4-FFF2-40B4-BE49-F238E27FC236}">
                <a16:creationId xmlns:a16="http://schemas.microsoft.com/office/drawing/2014/main" id="{A222134E-1965-76D4-AD1F-BBA97E89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166" y="5310519"/>
            <a:ext cx="678043" cy="682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Freeform: Shape 465">
            <a:extLst>
              <a:ext uri="{FF2B5EF4-FFF2-40B4-BE49-F238E27FC236}">
                <a16:creationId xmlns:a16="http://schemas.microsoft.com/office/drawing/2014/main" id="{B8F94537-D78B-89E2-7846-18914D9433F6}"/>
              </a:ext>
            </a:extLst>
          </p:cNvPr>
          <p:cNvSpPr>
            <a:spLocks/>
          </p:cNvSpPr>
          <p:nvPr/>
        </p:nvSpPr>
        <p:spPr bwMode="auto">
          <a:xfrm>
            <a:off x="1014178" y="1636139"/>
            <a:ext cx="2850951" cy="3176092"/>
          </a:xfrm>
          <a:custGeom>
            <a:avLst/>
            <a:gdLst>
              <a:gd name="connsiteX0" fmla="*/ 1656289 w 2381746"/>
              <a:gd name="connsiteY0" fmla="*/ 278257 h 2653376"/>
              <a:gd name="connsiteX1" fmla="*/ 1645467 w 2381746"/>
              <a:gd name="connsiteY1" fmla="*/ 366543 h 2653376"/>
              <a:gd name="connsiteX2" fmla="*/ 1653369 w 2381746"/>
              <a:gd name="connsiteY2" fmla="*/ 442633 h 2653376"/>
              <a:gd name="connsiteX3" fmla="*/ 1587750 w 2381746"/>
              <a:gd name="connsiteY3" fmla="*/ 429579 h 2653376"/>
              <a:gd name="connsiteX4" fmla="*/ 372416 w 2381746"/>
              <a:gd name="connsiteY4" fmla="*/ 425972 h 2653376"/>
              <a:gd name="connsiteX5" fmla="*/ 135534 w 2381746"/>
              <a:gd name="connsiteY5" fmla="*/ 663003 h 2653376"/>
              <a:gd name="connsiteX6" fmla="*/ 135534 w 2381746"/>
              <a:gd name="connsiteY6" fmla="*/ 2653376 h 2653376"/>
              <a:gd name="connsiteX7" fmla="*/ 0 w 2381746"/>
              <a:gd name="connsiteY7" fmla="*/ 2653376 h 2653376"/>
              <a:gd name="connsiteX8" fmla="*/ 0 w 2381746"/>
              <a:gd name="connsiteY8" fmla="*/ 663003 h 2653376"/>
              <a:gd name="connsiteX9" fmla="*/ 372416 w 2381746"/>
              <a:gd name="connsiteY9" fmla="*/ 290452 h 2653376"/>
              <a:gd name="connsiteX10" fmla="*/ 1586375 w 2381746"/>
              <a:gd name="connsiteY10" fmla="*/ 292342 h 2653376"/>
              <a:gd name="connsiteX11" fmla="*/ 1656289 w 2381746"/>
              <a:gd name="connsiteY11" fmla="*/ 278257 h 2653376"/>
              <a:gd name="connsiteX12" fmla="*/ 2015705 w 2381746"/>
              <a:gd name="connsiteY12" fmla="*/ 0 h 2653376"/>
              <a:gd name="connsiteX13" fmla="*/ 2381746 w 2381746"/>
              <a:gd name="connsiteY13" fmla="*/ 366041 h 2653376"/>
              <a:gd name="connsiteX14" fmla="*/ 2015705 w 2381746"/>
              <a:gd name="connsiteY14" fmla="*/ 732082 h 2653376"/>
              <a:gd name="connsiteX15" fmla="*/ 1649664 w 2381746"/>
              <a:gd name="connsiteY15" fmla="*/ 366041 h 2653376"/>
              <a:gd name="connsiteX16" fmla="*/ 2015705 w 2381746"/>
              <a:gd name="connsiteY16" fmla="*/ 0 h 265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746" h="2653376">
                <a:moveTo>
                  <a:pt x="1656289" y="278257"/>
                </a:moveTo>
                <a:cubicBezTo>
                  <a:pt x="1649246" y="306598"/>
                  <a:pt x="1645467" y="336141"/>
                  <a:pt x="1645467" y="366543"/>
                </a:cubicBezTo>
                <a:cubicBezTo>
                  <a:pt x="1645467" y="392650"/>
                  <a:pt x="1648216" y="418071"/>
                  <a:pt x="1653369" y="442633"/>
                </a:cubicBezTo>
                <a:cubicBezTo>
                  <a:pt x="1632412" y="435934"/>
                  <a:pt x="1610424" y="431468"/>
                  <a:pt x="1587750" y="429579"/>
                </a:cubicBezTo>
                <a:cubicBezTo>
                  <a:pt x="1185101" y="429579"/>
                  <a:pt x="777470" y="425972"/>
                  <a:pt x="372416" y="425972"/>
                </a:cubicBezTo>
                <a:cubicBezTo>
                  <a:pt x="242208" y="425972"/>
                  <a:pt x="135534" y="532636"/>
                  <a:pt x="135534" y="663003"/>
                </a:cubicBezTo>
                <a:lnTo>
                  <a:pt x="135534" y="2653376"/>
                </a:lnTo>
                <a:lnTo>
                  <a:pt x="0" y="2653376"/>
                </a:lnTo>
                <a:lnTo>
                  <a:pt x="0" y="663003"/>
                </a:lnTo>
                <a:cubicBezTo>
                  <a:pt x="0" y="457920"/>
                  <a:pt x="167484" y="290452"/>
                  <a:pt x="372416" y="290452"/>
                </a:cubicBezTo>
                <a:cubicBezTo>
                  <a:pt x="776955" y="290452"/>
                  <a:pt x="1184242" y="292342"/>
                  <a:pt x="1586375" y="292342"/>
                </a:cubicBezTo>
                <a:cubicBezTo>
                  <a:pt x="1610596" y="290452"/>
                  <a:pt x="1633958" y="285643"/>
                  <a:pt x="1656289" y="278257"/>
                </a:cubicBezTo>
                <a:close/>
                <a:moveTo>
                  <a:pt x="2015705" y="0"/>
                </a:moveTo>
                <a:cubicBezTo>
                  <a:pt x="2217864" y="0"/>
                  <a:pt x="2381746" y="163882"/>
                  <a:pt x="2381746" y="366041"/>
                </a:cubicBezTo>
                <a:cubicBezTo>
                  <a:pt x="2381746" y="568200"/>
                  <a:pt x="2217864" y="732082"/>
                  <a:pt x="2015705" y="732082"/>
                </a:cubicBezTo>
                <a:cubicBezTo>
                  <a:pt x="1813546" y="732082"/>
                  <a:pt x="1649664" y="568200"/>
                  <a:pt x="1649664" y="366041"/>
                </a:cubicBezTo>
                <a:cubicBezTo>
                  <a:pt x="1649664" y="163882"/>
                  <a:pt x="1813546" y="0"/>
                  <a:pt x="2015705" y="0"/>
                </a:cubicBezTo>
                <a:close/>
              </a:path>
            </a:pathLst>
          </a:custGeom>
          <a:solidFill>
            <a:srgbClr val="8C62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13" name="Freeform 4598">
            <a:extLst>
              <a:ext uri="{FF2B5EF4-FFF2-40B4-BE49-F238E27FC236}">
                <a16:creationId xmlns:a16="http://schemas.microsoft.com/office/drawing/2014/main" id="{692A2DDC-F5B5-3F3D-5847-D3431BE17368}"/>
              </a:ext>
            </a:extLst>
          </p:cNvPr>
          <p:cNvSpPr>
            <a:spLocks/>
          </p:cNvSpPr>
          <p:nvPr/>
        </p:nvSpPr>
        <p:spPr bwMode="auto">
          <a:xfrm>
            <a:off x="3083992" y="1735267"/>
            <a:ext cx="682007" cy="682006"/>
          </a:xfrm>
          <a:custGeom>
            <a:avLst/>
            <a:gdLst>
              <a:gd name="T0" fmla="*/ 1657 w 3313"/>
              <a:gd name="T1" fmla="*/ 3314 h 3314"/>
              <a:gd name="T2" fmla="*/ 3313 w 3313"/>
              <a:gd name="T3" fmla="*/ 1657 h 3314"/>
              <a:gd name="T4" fmla="*/ 1657 w 3313"/>
              <a:gd name="T5" fmla="*/ 0 h 3314"/>
              <a:gd name="T6" fmla="*/ 0 w 3313"/>
              <a:gd name="T7" fmla="*/ 1657 h 3314"/>
              <a:gd name="T8" fmla="*/ 1657 w 3313"/>
              <a:gd name="T9" fmla="*/ 3314 h 3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3" h="3314">
                <a:moveTo>
                  <a:pt x="1657" y="3314"/>
                </a:moveTo>
                <a:cubicBezTo>
                  <a:pt x="2572" y="3314"/>
                  <a:pt x="3313" y="2572"/>
                  <a:pt x="3313" y="1657"/>
                </a:cubicBezTo>
                <a:cubicBezTo>
                  <a:pt x="3313" y="742"/>
                  <a:pt x="2572" y="0"/>
                  <a:pt x="1657" y="0"/>
                </a:cubicBezTo>
                <a:cubicBezTo>
                  <a:pt x="742" y="0"/>
                  <a:pt x="0" y="742"/>
                  <a:pt x="0" y="1657"/>
                </a:cubicBezTo>
                <a:cubicBezTo>
                  <a:pt x="0" y="2560"/>
                  <a:pt x="735" y="3314"/>
                  <a:pt x="1657" y="331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Freeform: Shape 466">
            <a:extLst>
              <a:ext uri="{FF2B5EF4-FFF2-40B4-BE49-F238E27FC236}">
                <a16:creationId xmlns:a16="http://schemas.microsoft.com/office/drawing/2014/main" id="{4A55C42C-6B86-7F77-77A7-4C4460959B81}"/>
              </a:ext>
            </a:extLst>
          </p:cNvPr>
          <p:cNvSpPr>
            <a:spLocks/>
          </p:cNvSpPr>
          <p:nvPr/>
        </p:nvSpPr>
        <p:spPr bwMode="auto">
          <a:xfrm>
            <a:off x="1881231" y="4140868"/>
            <a:ext cx="2747857" cy="1895345"/>
          </a:xfrm>
          <a:custGeom>
            <a:avLst/>
            <a:gdLst>
              <a:gd name="connsiteX0" fmla="*/ 1570162 w 2295619"/>
              <a:gd name="connsiteY0" fmla="*/ 278256 h 1583412"/>
              <a:gd name="connsiteX1" fmla="*/ 1558998 w 2295619"/>
              <a:gd name="connsiteY1" fmla="*/ 368775 h 1583412"/>
              <a:gd name="connsiteX2" fmla="*/ 1567242 w 2295619"/>
              <a:gd name="connsiteY2" fmla="*/ 446094 h 1583412"/>
              <a:gd name="connsiteX3" fmla="*/ 1496308 w 2295619"/>
              <a:gd name="connsiteY3" fmla="*/ 431179 h 1583412"/>
              <a:gd name="connsiteX4" fmla="*/ 372360 w 2295619"/>
              <a:gd name="connsiteY4" fmla="*/ 430321 h 1583412"/>
              <a:gd name="connsiteX5" fmla="*/ 135513 w 2295619"/>
              <a:gd name="connsiteY5" fmla="*/ 666734 h 1583412"/>
              <a:gd name="connsiteX6" fmla="*/ 135513 w 2295619"/>
              <a:gd name="connsiteY6" fmla="*/ 1583412 h 1583412"/>
              <a:gd name="connsiteX7" fmla="*/ 0 w 2295619"/>
              <a:gd name="connsiteY7" fmla="*/ 1583412 h 1583412"/>
              <a:gd name="connsiteX8" fmla="*/ 0 w 2295619"/>
              <a:gd name="connsiteY8" fmla="*/ 666734 h 1583412"/>
              <a:gd name="connsiteX9" fmla="*/ 372360 w 2295619"/>
              <a:gd name="connsiteY9" fmla="*/ 295057 h 1583412"/>
              <a:gd name="connsiteX10" fmla="*/ 1494763 w 2295619"/>
              <a:gd name="connsiteY10" fmla="*/ 294371 h 1583412"/>
              <a:gd name="connsiteX11" fmla="*/ 1570162 w 2295619"/>
              <a:gd name="connsiteY11" fmla="*/ 278256 h 1583412"/>
              <a:gd name="connsiteX12" fmla="*/ 1929578 w 2295619"/>
              <a:gd name="connsiteY12" fmla="*/ 0 h 1583412"/>
              <a:gd name="connsiteX13" fmla="*/ 2295619 w 2295619"/>
              <a:gd name="connsiteY13" fmla="*/ 366041 h 1583412"/>
              <a:gd name="connsiteX14" fmla="*/ 1929578 w 2295619"/>
              <a:gd name="connsiteY14" fmla="*/ 732082 h 1583412"/>
              <a:gd name="connsiteX15" fmla="*/ 1563537 w 2295619"/>
              <a:gd name="connsiteY15" fmla="*/ 366041 h 1583412"/>
              <a:gd name="connsiteX16" fmla="*/ 1929578 w 2295619"/>
              <a:gd name="connsiteY16" fmla="*/ 0 h 158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5619" h="1583412">
                <a:moveTo>
                  <a:pt x="1570162" y="278256"/>
                </a:moveTo>
                <a:cubicBezTo>
                  <a:pt x="1562948" y="307229"/>
                  <a:pt x="1558998" y="337574"/>
                  <a:pt x="1558998" y="368775"/>
                </a:cubicBezTo>
                <a:cubicBezTo>
                  <a:pt x="1558998" y="395348"/>
                  <a:pt x="1561918" y="421235"/>
                  <a:pt x="1567242" y="446094"/>
                </a:cubicBezTo>
                <a:cubicBezTo>
                  <a:pt x="1544571" y="438379"/>
                  <a:pt x="1520869" y="433236"/>
                  <a:pt x="1496308" y="431179"/>
                </a:cubicBezTo>
                <a:cubicBezTo>
                  <a:pt x="1122403" y="431179"/>
                  <a:pt x="747124" y="430321"/>
                  <a:pt x="372360" y="430321"/>
                </a:cubicBezTo>
                <a:cubicBezTo>
                  <a:pt x="242171" y="430321"/>
                  <a:pt x="135513" y="536784"/>
                  <a:pt x="135513" y="666734"/>
                </a:cubicBezTo>
                <a:lnTo>
                  <a:pt x="135513" y="1583412"/>
                </a:lnTo>
                <a:lnTo>
                  <a:pt x="0" y="1583412"/>
                </a:lnTo>
                <a:lnTo>
                  <a:pt x="0" y="666734"/>
                </a:lnTo>
                <a:cubicBezTo>
                  <a:pt x="0" y="462209"/>
                  <a:pt x="167459" y="295057"/>
                  <a:pt x="372360" y="295057"/>
                </a:cubicBezTo>
                <a:cubicBezTo>
                  <a:pt x="746609" y="295057"/>
                  <a:pt x="1121544" y="294371"/>
                  <a:pt x="1494763" y="294371"/>
                </a:cubicBezTo>
                <a:cubicBezTo>
                  <a:pt x="1521041" y="292314"/>
                  <a:pt x="1546460" y="286828"/>
                  <a:pt x="1570162" y="278256"/>
                </a:cubicBezTo>
                <a:close/>
                <a:moveTo>
                  <a:pt x="1929578" y="0"/>
                </a:moveTo>
                <a:cubicBezTo>
                  <a:pt x="2131737" y="0"/>
                  <a:pt x="2295619" y="163882"/>
                  <a:pt x="2295619" y="366041"/>
                </a:cubicBezTo>
                <a:cubicBezTo>
                  <a:pt x="2295619" y="568200"/>
                  <a:pt x="2131737" y="732082"/>
                  <a:pt x="1929578" y="732082"/>
                </a:cubicBezTo>
                <a:cubicBezTo>
                  <a:pt x="1727419" y="732082"/>
                  <a:pt x="1563537" y="568200"/>
                  <a:pt x="1563537" y="366041"/>
                </a:cubicBezTo>
                <a:cubicBezTo>
                  <a:pt x="1563537" y="163882"/>
                  <a:pt x="1727419" y="0"/>
                  <a:pt x="1929578" y="0"/>
                </a:cubicBezTo>
                <a:close/>
              </a:path>
            </a:pathLst>
          </a:custGeom>
          <a:solidFill>
            <a:srgbClr val="7C4D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15" name="Oval 4602">
            <a:extLst>
              <a:ext uri="{FF2B5EF4-FFF2-40B4-BE49-F238E27FC236}">
                <a16:creationId xmlns:a16="http://schemas.microsoft.com/office/drawing/2014/main" id="{0444FF1A-B48B-14B9-2F85-043552262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950" y="4239998"/>
            <a:ext cx="682007" cy="682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Freeform: Shape 39">
            <a:extLst>
              <a:ext uri="{FF2B5EF4-FFF2-40B4-BE49-F238E27FC236}">
                <a16:creationId xmlns:a16="http://schemas.microsoft.com/office/drawing/2014/main" id="{8D335F31-85FF-16C8-8ABD-240A4B95420C}"/>
              </a:ext>
            </a:extLst>
          </p:cNvPr>
          <p:cNvSpPr/>
          <p:nvPr/>
        </p:nvSpPr>
        <p:spPr>
          <a:xfrm>
            <a:off x="1014178" y="4866345"/>
            <a:ext cx="843432" cy="2515572"/>
          </a:xfrm>
          <a:custGeom>
            <a:avLst/>
            <a:gdLst>
              <a:gd name="connsiteX0" fmla="*/ 166721 w 984137"/>
              <a:gd name="connsiteY0" fmla="*/ 0 h 981607"/>
              <a:gd name="connsiteX1" fmla="*/ 984137 w 984137"/>
              <a:gd name="connsiteY1" fmla="*/ 981607 h 981607"/>
              <a:gd name="connsiteX2" fmla="*/ 170110 w 984137"/>
              <a:gd name="connsiteY2" fmla="*/ 981607 h 981607"/>
              <a:gd name="connsiteX3" fmla="*/ 0 w 984137"/>
              <a:gd name="connsiteY3" fmla="*/ 1 h 981607"/>
              <a:gd name="connsiteX4" fmla="*/ 166721 w 984137"/>
              <a:gd name="connsiteY4" fmla="*/ 0 h 98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137" h="981607">
                <a:moveTo>
                  <a:pt x="166721" y="0"/>
                </a:moveTo>
                <a:lnTo>
                  <a:pt x="984137" y="981607"/>
                </a:lnTo>
                <a:lnTo>
                  <a:pt x="170110" y="981607"/>
                </a:lnTo>
                <a:lnTo>
                  <a:pt x="0" y="1"/>
                </a:lnTo>
                <a:lnTo>
                  <a:pt x="166721" y="0"/>
                </a:lnTo>
                <a:close/>
              </a:path>
            </a:pathLst>
          </a:custGeom>
          <a:gradFill>
            <a:gsLst>
              <a:gs pos="0">
                <a:srgbClr val="A57504"/>
              </a:gs>
              <a:gs pos="99000">
                <a:srgbClr val="BE8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Freeform: Shape 41">
            <a:extLst>
              <a:ext uri="{FF2B5EF4-FFF2-40B4-BE49-F238E27FC236}">
                <a16:creationId xmlns:a16="http://schemas.microsoft.com/office/drawing/2014/main" id="{CA3F0833-250B-035D-4715-8719E6321AC6}"/>
              </a:ext>
            </a:extLst>
          </p:cNvPr>
          <p:cNvSpPr/>
          <p:nvPr/>
        </p:nvSpPr>
        <p:spPr>
          <a:xfrm>
            <a:off x="1886005" y="6084999"/>
            <a:ext cx="1358224" cy="2101826"/>
          </a:xfrm>
          <a:custGeom>
            <a:avLst/>
            <a:gdLst>
              <a:gd name="connsiteX0" fmla="*/ 0 w 1584811"/>
              <a:gd name="connsiteY0" fmla="*/ 0 h 981607"/>
              <a:gd name="connsiteX1" fmla="*/ 185063 w 1584811"/>
              <a:gd name="connsiteY1" fmla="*/ 1 h 981607"/>
              <a:gd name="connsiteX2" fmla="*/ 1584811 w 1584811"/>
              <a:gd name="connsiteY2" fmla="*/ 981607 h 981607"/>
              <a:gd name="connsiteX3" fmla="*/ 558821 w 1584811"/>
              <a:gd name="connsiteY3" fmla="*/ 981607 h 981607"/>
              <a:gd name="connsiteX4" fmla="*/ 0 w 1584811"/>
              <a:gd name="connsiteY4" fmla="*/ 0 h 98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1" h="981607">
                <a:moveTo>
                  <a:pt x="0" y="0"/>
                </a:moveTo>
                <a:lnTo>
                  <a:pt x="185063" y="1"/>
                </a:lnTo>
                <a:lnTo>
                  <a:pt x="1584811" y="981607"/>
                </a:lnTo>
                <a:lnTo>
                  <a:pt x="558821" y="981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56602"/>
              </a:gs>
              <a:gs pos="100000">
                <a:srgbClr val="BD75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9" name="圖形 38" descr="員工識別證 以實心填滿">
            <a:extLst>
              <a:ext uri="{FF2B5EF4-FFF2-40B4-BE49-F238E27FC236}">
                <a16:creationId xmlns:a16="http://schemas.microsoft.com/office/drawing/2014/main" id="{BD072D59-979C-018E-A214-10A1AD5EB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0448" y="4265378"/>
            <a:ext cx="605129" cy="605129"/>
          </a:xfrm>
          <a:prstGeom prst="rect">
            <a:avLst/>
          </a:prstGeom>
        </p:spPr>
      </p:pic>
      <p:pic>
        <p:nvPicPr>
          <p:cNvPr id="41" name="圖形 40" descr="使用者 以實心填滿">
            <a:extLst>
              <a:ext uri="{FF2B5EF4-FFF2-40B4-BE49-F238E27FC236}">
                <a16:creationId xmlns:a16="http://schemas.microsoft.com/office/drawing/2014/main" id="{710849B9-4BB2-2472-97F1-6AC32E788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5069" y="1700535"/>
            <a:ext cx="688250" cy="688250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313089C8-2C23-AC62-4F85-2C6DF81C861D}"/>
              </a:ext>
            </a:extLst>
          </p:cNvPr>
          <p:cNvSpPr txBox="1"/>
          <p:nvPr/>
        </p:nvSpPr>
        <p:spPr>
          <a:xfrm>
            <a:off x="3995446" y="1767661"/>
            <a:ext cx="1940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6D4C0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一般民眾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4D4DF75-58DC-E87D-BF06-7135AE2FA109}"/>
              </a:ext>
            </a:extLst>
          </p:cNvPr>
          <p:cNvSpPr txBox="1"/>
          <p:nvPr/>
        </p:nvSpPr>
        <p:spPr>
          <a:xfrm>
            <a:off x="4732182" y="4321392"/>
            <a:ext cx="17644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633D07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公司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F8DBB-D371-F844-AAC8-8F34B87F7E60}"/>
              </a:ext>
            </a:extLst>
          </p:cNvPr>
          <p:cNvSpPr txBox="1"/>
          <p:nvPr/>
        </p:nvSpPr>
        <p:spPr>
          <a:xfrm>
            <a:off x="4532243" y="-384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D33C7E-C301-46F9-9263-B766BB8C754C}"/>
              </a:ext>
            </a:extLst>
          </p:cNvPr>
          <p:cNvSpPr txBox="1"/>
          <p:nvPr/>
        </p:nvSpPr>
        <p:spPr>
          <a:xfrm>
            <a:off x="4562255" y="2488784"/>
            <a:ext cx="180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交易功能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9C259114-5A7F-D951-9197-DE3754B46AF7}"/>
              </a:ext>
            </a:extLst>
          </p:cNvPr>
          <p:cNvSpPr/>
          <p:nvPr/>
        </p:nvSpPr>
        <p:spPr>
          <a:xfrm>
            <a:off x="4529957" y="5047199"/>
            <a:ext cx="7423224" cy="1675323"/>
          </a:xfrm>
          <a:prstGeom prst="roundRect">
            <a:avLst/>
          </a:prstGeom>
          <a:solidFill>
            <a:srgbClr val="C7BDA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7BDA5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FDD76F1-A1C9-314F-CCAC-ED7D164BC8A3}"/>
              </a:ext>
            </a:extLst>
          </p:cNvPr>
          <p:cNvSpPr txBox="1"/>
          <p:nvPr/>
        </p:nvSpPr>
        <p:spPr>
          <a:xfrm>
            <a:off x="6915266" y="2488784"/>
            <a:ext cx="180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查詢功能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FC7F49F-932A-39D7-BBB0-FEFF017E5FB4}"/>
              </a:ext>
            </a:extLst>
          </p:cNvPr>
          <p:cNvSpPr txBox="1"/>
          <p:nvPr/>
        </p:nvSpPr>
        <p:spPr>
          <a:xfrm>
            <a:off x="9316891" y="2488784"/>
            <a:ext cx="18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會員功能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1BE7A8D-5861-7CE2-C43A-0D39B497A500}"/>
              </a:ext>
            </a:extLst>
          </p:cNvPr>
          <p:cNvSpPr txBox="1"/>
          <p:nvPr/>
        </p:nvSpPr>
        <p:spPr>
          <a:xfrm>
            <a:off x="4676943" y="2866986"/>
            <a:ext cx="1805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掛單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交易掛單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查詢掛單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1425602-CFF5-788F-CBEA-CED8825C8D99}"/>
              </a:ext>
            </a:extLst>
          </p:cNvPr>
          <p:cNvSpPr txBox="1"/>
          <p:nvPr/>
        </p:nvSpPr>
        <p:spPr>
          <a:xfrm>
            <a:off x="6912486" y="2814632"/>
            <a:ext cx="2076484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查詢公司資料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查詢股東名冊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1E4EFB5-8F86-DF27-A384-89AB44573944}"/>
              </a:ext>
            </a:extLst>
          </p:cNvPr>
          <p:cNvSpPr txBox="1"/>
          <p:nvPr/>
        </p:nvSpPr>
        <p:spPr>
          <a:xfrm>
            <a:off x="9315921" y="2838517"/>
            <a:ext cx="2076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個人身份授權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記錄個人資產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8C620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記錄個人掛單</a:t>
            </a:r>
            <a:endParaRPr kumimoji="1" lang="en-US" altLang="zh-TW" dirty="0">
              <a:solidFill>
                <a:srgbClr val="8C620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B48150E-30CE-9672-D237-4440214CFE68}"/>
              </a:ext>
            </a:extLst>
          </p:cNvPr>
          <p:cNvSpPr txBox="1"/>
          <p:nvPr/>
        </p:nvSpPr>
        <p:spPr>
          <a:xfrm>
            <a:off x="4601435" y="5192009"/>
            <a:ext cx="15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交易功能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7820319-5986-9887-B6AD-25130F413F89}"/>
              </a:ext>
            </a:extLst>
          </p:cNvPr>
          <p:cNvSpPr txBox="1"/>
          <p:nvPr/>
        </p:nvSpPr>
        <p:spPr>
          <a:xfrm>
            <a:off x="6345736" y="5192009"/>
            <a:ext cx="15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查詢功能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AEEE175-C4EF-691A-291E-1830865F95A7}"/>
              </a:ext>
            </a:extLst>
          </p:cNvPr>
          <p:cNvSpPr txBox="1"/>
          <p:nvPr/>
        </p:nvSpPr>
        <p:spPr>
          <a:xfrm>
            <a:off x="8259372" y="5192009"/>
            <a:ext cx="15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會員功能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E0CD54F-C29F-7BBC-45BB-A4098DF8870A}"/>
              </a:ext>
            </a:extLst>
          </p:cNvPr>
          <p:cNvSpPr txBox="1"/>
          <p:nvPr/>
        </p:nvSpPr>
        <p:spPr>
          <a:xfrm>
            <a:off x="4654224" y="5635247"/>
            <a:ext cx="1805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掛單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交易掛單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查詢掛單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D0E4C5-BA8E-CDE6-9184-AA3CE7BC919B}"/>
              </a:ext>
            </a:extLst>
          </p:cNvPr>
          <p:cNvSpPr txBox="1"/>
          <p:nvPr/>
        </p:nvSpPr>
        <p:spPr>
          <a:xfrm>
            <a:off x="6358582" y="5591028"/>
            <a:ext cx="1976017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查詢公司資料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查詢股東名冊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7BA7EF2-529A-A49E-17C9-DC53F8B5FB95}"/>
              </a:ext>
            </a:extLst>
          </p:cNvPr>
          <p:cNvSpPr txBox="1"/>
          <p:nvPr/>
        </p:nvSpPr>
        <p:spPr>
          <a:xfrm>
            <a:off x="8279542" y="5606397"/>
            <a:ext cx="2076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個人身份授權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記錄個人資產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記錄個人掛單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0C0B0AA-F0BC-36DC-EF6B-6CCE5A0D53F6}"/>
              </a:ext>
            </a:extLst>
          </p:cNvPr>
          <p:cNvSpPr txBox="1"/>
          <p:nvPr/>
        </p:nvSpPr>
        <p:spPr>
          <a:xfrm>
            <a:off x="10068560" y="5183765"/>
            <a:ext cx="15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申請功能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C974D3C-004C-2710-E355-501A024887E5}"/>
              </a:ext>
            </a:extLst>
          </p:cNvPr>
          <p:cNvSpPr txBox="1"/>
          <p:nvPr/>
        </p:nvSpPr>
        <p:spPr>
          <a:xfrm>
            <a:off x="10102635" y="5555450"/>
            <a:ext cx="2076484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公司申請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7C4D0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申請狀態查詢</a:t>
            </a:r>
            <a:endParaRPr kumimoji="1" lang="en-US" altLang="zh-TW" dirty="0">
              <a:solidFill>
                <a:srgbClr val="7C4D05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61EF3BF-4AB5-F036-2BF8-EED767CCDB40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9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5732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01E43E-6F5B-BBC5-E54C-24A0F7DCF079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49A00D6-0F43-DF84-3E62-018353637390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E15A416-B548-30D0-FCB4-4472F5936438}"/>
              </a:ext>
            </a:extLst>
          </p:cNvPr>
          <p:cNvCxnSpPr/>
          <p:nvPr/>
        </p:nvCxnSpPr>
        <p:spPr>
          <a:xfrm>
            <a:off x="6867330" y="796057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464">
            <a:extLst>
              <a:ext uri="{FF2B5EF4-FFF2-40B4-BE49-F238E27FC236}">
                <a16:creationId xmlns:a16="http://schemas.microsoft.com/office/drawing/2014/main" id="{DD15BD10-04BB-890E-9F71-215F0CF32732}"/>
              </a:ext>
            </a:extLst>
          </p:cNvPr>
          <p:cNvSpPr>
            <a:spLocks/>
          </p:cNvSpPr>
          <p:nvPr/>
        </p:nvSpPr>
        <p:spPr bwMode="auto">
          <a:xfrm>
            <a:off x="8784268" y="1647230"/>
            <a:ext cx="2585283" cy="3683630"/>
          </a:xfrm>
          <a:custGeom>
            <a:avLst/>
            <a:gdLst>
              <a:gd name="connsiteX0" fmla="*/ 729970 w 2159801"/>
              <a:gd name="connsiteY0" fmla="*/ 288193 h 3077384"/>
              <a:gd name="connsiteX1" fmla="*/ 806093 w 2159801"/>
              <a:gd name="connsiteY1" fmla="*/ 304492 h 3077384"/>
              <a:gd name="connsiteX2" fmla="*/ 1787265 w 2159801"/>
              <a:gd name="connsiteY2" fmla="*/ 302605 h 3077384"/>
              <a:gd name="connsiteX3" fmla="*/ 2159801 w 2159801"/>
              <a:gd name="connsiteY3" fmla="*/ 674566 h 3077384"/>
              <a:gd name="connsiteX4" fmla="*/ 2159801 w 2159801"/>
              <a:gd name="connsiteY4" fmla="*/ 3077384 h 3077384"/>
              <a:gd name="connsiteX5" fmla="*/ 2024396 w 2159801"/>
              <a:gd name="connsiteY5" fmla="*/ 3077384 h 3077384"/>
              <a:gd name="connsiteX6" fmla="*/ 2024396 w 2159801"/>
              <a:gd name="connsiteY6" fmla="*/ 674566 h 3077384"/>
              <a:gd name="connsiteX7" fmla="*/ 1787265 w 2159801"/>
              <a:gd name="connsiteY7" fmla="*/ 437972 h 3077384"/>
              <a:gd name="connsiteX8" fmla="*/ 804546 w 2159801"/>
              <a:gd name="connsiteY8" fmla="*/ 441404 h 3077384"/>
              <a:gd name="connsiteX9" fmla="*/ 728767 w 2159801"/>
              <a:gd name="connsiteY9" fmla="*/ 458046 h 3077384"/>
              <a:gd name="connsiteX10" fmla="*/ 739249 w 2159801"/>
              <a:gd name="connsiteY10" fmla="*/ 370546 h 3077384"/>
              <a:gd name="connsiteX11" fmla="*/ 729970 w 2159801"/>
              <a:gd name="connsiteY11" fmla="*/ 288193 h 3077384"/>
              <a:gd name="connsiteX12" fmla="*/ 366041 w 2159801"/>
              <a:gd name="connsiteY12" fmla="*/ 0 h 3077384"/>
              <a:gd name="connsiteX13" fmla="*/ 732082 w 2159801"/>
              <a:gd name="connsiteY13" fmla="*/ 366041 h 3077384"/>
              <a:gd name="connsiteX14" fmla="*/ 366041 w 2159801"/>
              <a:gd name="connsiteY14" fmla="*/ 732082 h 3077384"/>
              <a:gd name="connsiteX15" fmla="*/ 0 w 2159801"/>
              <a:gd name="connsiteY15" fmla="*/ 366041 h 3077384"/>
              <a:gd name="connsiteX16" fmla="*/ 366041 w 2159801"/>
              <a:gd name="connsiteY16" fmla="*/ 0 h 307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801" h="3077384">
                <a:moveTo>
                  <a:pt x="729970" y="288193"/>
                </a:moveTo>
                <a:cubicBezTo>
                  <a:pt x="754027" y="296771"/>
                  <a:pt x="779458" y="302433"/>
                  <a:pt x="806093" y="304492"/>
                </a:cubicBezTo>
                <a:cubicBezTo>
                  <a:pt x="1208184" y="304492"/>
                  <a:pt x="1382596" y="302605"/>
                  <a:pt x="1787265" y="302605"/>
                </a:cubicBezTo>
                <a:cubicBezTo>
                  <a:pt x="1992263" y="302605"/>
                  <a:pt x="2159801" y="469884"/>
                  <a:pt x="2159801" y="674566"/>
                </a:cubicBezTo>
                <a:lnTo>
                  <a:pt x="2159801" y="3077384"/>
                </a:lnTo>
                <a:lnTo>
                  <a:pt x="2024396" y="3077384"/>
                </a:lnTo>
                <a:lnTo>
                  <a:pt x="2024396" y="674566"/>
                </a:lnTo>
                <a:cubicBezTo>
                  <a:pt x="2024396" y="544517"/>
                  <a:pt x="1917515" y="437972"/>
                  <a:pt x="1787265" y="437972"/>
                </a:cubicBezTo>
                <a:cubicBezTo>
                  <a:pt x="1382080" y="437972"/>
                  <a:pt x="1207497" y="441404"/>
                  <a:pt x="804546" y="441404"/>
                </a:cubicBezTo>
                <a:cubicBezTo>
                  <a:pt x="778084" y="443634"/>
                  <a:pt x="752652" y="449296"/>
                  <a:pt x="728767" y="458046"/>
                </a:cubicBezTo>
                <a:cubicBezTo>
                  <a:pt x="735469" y="430080"/>
                  <a:pt x="739249" y="400742"/>
                  <a:pt x="739249" y="370546"/>
                </a:cubicBezTo>
                <a:cubicBezTo>
                  <a:pt x="739249" y="342237"/>
                  <a:pt x="735984" y="314786"/>
                  <a:pt x="729970" y="288193"/>
                </a:cubicBezTo>
                <a:close/>
                <a:moveTo>
                  <a:pt x="366041" y="0"/>
                </a:moveTo>
                <a:cubicBezTo>
                  <a:pt x="568200" y="0"/>
                  <a:pt x="732082" y="163882"/>
                  <a:pt x="732082" y="366041"/>
                </a:cubicBezTo>
                <a:cubicBezTo>
                  <a:pt x="732082" y="568200"/>
                  <a:pt x="568200" y="732082"/>
                  <a:pt x="366041" y="732082"/>
                </a:cubicBezTo>
                <a:cubicBezTo>
                  <a:pt x="163882" y="732082"/>
                  <a:pt x="0" y="568200"/>
                  <a:pt x="0" y="366041"/>
                </a:cubicBezTo>
                <a:cubicBezTo>
                  <a:pt x="0" y="163882"/>
                  <a:pt x="163882" y="0"/>
                  <a:pt x="366041" y="0"/>
                </a:cubicBezTo>
                <a:close/>
              </a:path>
            </a:pathLst>
          </a:custGeom>
          <a:solidFill>
            <a:srgbClr val="9472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" name="Oval 4586">
            <a:extLst>
              <a:ext uri="{FF2B5EF4-FFF2-40B4-BE49-F238E27FC236}">
                <a16:creationId xmlns:a16="http://schemas.microsoft.com/office/drawing/2014/main" id="{A1D1A259-43FE-739A-26D7-6D4D5C9DF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363" y="1750325"/>
            <a:ext cx="682007" cy="67804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reeform: Shape 463">
            <a:extLst>
              <a:ext uri="{FF2B5EF4-FFF2-40B4-BE49-F238E27FC236}">
                <a16:creationId xmlns:a16="http://schemas.microsoft.com/office/drawing/2014/main" id="{1FF2BB05-C804-70D9-604A-4566B783BF46}"/>
              </a:ext>
            </a:extLst>
          </p:cNvPr>
          <p:cNvSpPr>
            <a:spLocks/>
          </p:cNvSpPr>
          <p:nvPr/>
        </p:nvSpPr>
        <p:spPr bwMode="auto">
          <a:xfrm>
            <a:off x="7916041" y="4009811"/>
            <a:ext cx="2799401" cy="2498049"/>
          </a:xfrm>
          <a:custGeom>
            <a:avLst/>
            <a:gdLst>
              <a:gd name="connsiteX0" fmla="*/ 728767 w 2338680"/>
              <a:gd name="connsiteY0" fmla="*/ 278256 h 2086924"/>
              <a:gd name="connsiteX1" fmla="*/ 804457 w 2338680"/>
              <a:gd name="connsiteY1" fmla="*/ 294561 h 2086924"/>
              <a:gd name="connsiteX2" fmla="*/ 1966581 w 2338680"/>
              <a:gd name="connsiteY2" fmla="*/ 292673 h 2086924"/>
              <a:gd name="connsiteX3" fmla="*/ 2338680 w 2338680"/>
              <a:gd name="connsiteY3" fmla="*/ 664774 h 2086924"/>
              <a:gd name="connsiteX4" fmla="*/ 2338680 w 2338680"/>
              <a:gd name="connsiteY4" fmla="*/ 2086924 h 2086924"/>
              <a:gd name="connsiteX5" fmla="*/ 2203434 w 2338680"/>
              <a:gd name="connsiteY5" fmla="*/ 2086924 h 2086924"/>
              <a:gd name="connsiteX6" fmla="*/ 2203434 w 2338680"/>
              <a:gd name="connsiteY6" fmla="*/ 664774 h 2086924"/>
              <a:gd name="connsiteX7" fmla="*/ 1966581 w 2338680"/>
              <a:gd name="connsiteY7" fmla="*/ 427920 h 2086924"/>
              <a:gd name="connsiteX8" fmla="*/ 803084 w 2338680"/>
              <a:gd name="connsiteY8" fmla="*/ 431524 h 2086924"/>
              <a:gd name="connsiteX9" fmla="*/ 730655 w 2338680"/>
              <a:gd name="connsiteY9" fmla="*/ 446971 h 2086924"/>
              <a:gd name="connsiteX10" fmla="*/ 739408 w 2338680"/>
              <a:gd name="connsiteY10" fmla="*/ 366819 h 2086924"/>
              <a:gd name="connsiteX11" fmla="*/ 728767 w 2338680"/>
              <a:gd name="connsiteY11" fmla="*/ 278256 h 2086924"/>
              <a:gd name="connsiteX12" fmla="*/ 366041 w 2338680"/>
              <a:gd name="connsiteY12" fmla="*/ 0 h 2086924"/>
              <a:gd name="connsiteX13" fmla="*/ 732082 w 2338680"/>
              <a:gd name="connsiteY13" fmla="*/ 366041 h 2086924"/>
              <a:gd name="connsiteX14" fmla="*/ 366041 w 2338680"/>
              <a:gd name="connsiteY14" fmla="*/ 732082 h 2086924"/>
              <a:gd name="connsiteX15" fmla="*/ 0 w 2338680"/>
              <a:gd name="connsiteY15" fmla="*/ 366041 h 2086924"/>
              <a:gd name="connsiteX16" fmla="*/ 366041 w 2338680"/>
              <a:gd name="connsiteY16" fmla="*/ 0 h 208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8680" h="2086924">
                <a:moveTo>
                  <a:pt x="728767" y="278256"/>
                </a:moveTo>
                <a:cubicBezTo>
                  <a:pt x="752624" y="286838"/>
                  <a:pt x="778197" y="292502"/>
                  <a:pt x="804457" y="294561"/>
                </a:cubicBezTo>
                <a:cubicBezTo>
                  <a:pt x="1206249" y="294561"/>
                  <a:pt x="1562558" y="292673"/>
                  <a:pt x="1966581" y="292673"/>
                </a:cubicBezTo>
                <a:cubicBezTo>
                  <a:pt x="2171510" y="292673"/>
                  <a:pt x="2338680" y="460015"/>
                  <a:pt x="2338680" y="664774"/>
                </a:cubicBezTo>
                <a:lnTo>
                  <a:pt x="2338680" y="2086924"/>
                </a:lnTo>
                <a:lnTo>
                  <a:pt x="2203434" y="2086924"/>
                </a:lnTo>
                <a:lnTo>
                  <a:pt x="2203434" y="664774"/>
                </a:lnTo>
                <a:cubicBezTo>
                  <a:pt x="2203434" y="534676"/>
                  <a:pt x="2096678" y="427920"/>
                  <a:pt x="1966581" y="427920"/>
                </a:cubicBezTo>
                <a:cubicBezTo>
                  <a:pt x="1561871" y="427920"/>
                  <a:pt x="1205391" y="431524"/>
                  <a:pt x="803084" y="431524"/>
                </a:cubicBezTo>
                <a:cubicBezTo>
                  <a:pt x="777854" y="433584"/>
                  <a:pt x="753654" y="438905"/>
                  <a:pt x="730655" y="446971"/>
                </a:cubicBezTo>
                <a:cubicBezTo>
                  <a:pt x="736319" y="421055"/>
                  <a:pt x="739408" y="394280"/>
                  <a:pt x="739408" y="366819"/>
                </a:cubicBezTo>
                <a:cubicBezTo>
                  <a:pt x="739408" y="336268"/>
                  <a:pt x="735632" y="306576"/>
                  <a:pt x="728767" y="278256"/>
                </a:cubicBezTo>
                <a:close/>
                <a:moveTo>
                  <a:pt x="366041" y="0"/>
                </a:moveTo>
                <a:cubicBezTo>
                  <a:pt x="568200" y="0"/>
                  <a:pt x="732082" y="163882"/>
                  <a:pt x="732082" y="366041"/>
                </a:cubicBezTo>
                <a:cubicBezTo>
                  <a:pt x="732082" y="568200"/>
                  <a:pt x="568200" y="732082"/>
                  <a:pt x="366041" y="732082"/>
                </a:cubicBezTo>
                <a:cubicBezTo>
                  <a:pt x="163882" y="732082"/>
                  <a:pt x="0" y="568200"/>
                  <a:pt x="0" y="366041"/>
                </a:cubicBezTo>
                <a:cubicBezTo>
                  <a:pt x="0" y="163882"/>
                  <a:pt x="163882" y="0"/>
                  <a:pt x="36604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9" name="Oval 4590">
            <a:extLst>
              <a:ext uri="{FF2B5EF4-FFF2-40B4-BE49-F238E27FC236}">
                <a16:creationId xmlns:a16="http://schemas.microsoft.com/office/drawing/2014/main" id="{7E84E6E0-6BB2-FD6A-67F4-B22EDCD47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136" y="4108941"/>
            <a:ext cx="682007" cy="682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: Shape 42">
            <a:extLst>
              <a:ext uri="{FF2B5EF4-FFF2-40B4-BE49-F238E27FC236}">
                <a16:creationId xmlns:a16="http://schemas.microsoft.com/office/drawing/2014/main" id="{ED117D6C-A84B-BC06-6679-13A6536F3A7F}"/>
              </a:ext>
            </a:extLst>
          </p:cNvPr>
          <p:cNvSpPr/>
          <p:nvPr/>
        </p:nvSpPr>
        <p:spPr>
          <a:xfrm>
            <a:off x="9872505" y="6586275"/>
            <a:ext cx="842937" cy="2214332"/>
          </a:xfrm>
          <a:custGeom>
            <a:avLst/>
            <a:gdLst>
              <a:gd name="connsiteX0" fmla="*/ 800940 w 983560"/>
              <a:gd name="connsiteY0" fmla="*/ 0 h 981606"/>
              <a:gd name="connsiteX1" fmla="*/ 983560 w 983560"/>
              <a:gd name="connsiteY1" fmla="*/ 1 h 981606"/>
              <a:gd name="connsiteX2" fmla="*/ 831798 w 983560"/>
              <a:gd name="connsiteY2" fmla="*/ 981606 h 981606"/>
              <a:gd name="connsiteX3" fmla="*/ 0 w 983560"/>
              <a:gd name="connsiteY3" fmla="*/ 981606 h 981606"/>
              <a:gd name="connsiteX4" fmla="*/ 800940 w 983560"/>
              <a:gd name="connsiteY4" fmla="*/ 0 h 98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560" h="981606">
                <a:moveTo>
                  <a:pt x="800940" y="0"/>
                </a:moveTo>
                <a:lnTo>
                  <a:pt x="983560" y="1"/>
                </a:lnTo>
                <a:lnTo>
                  <a:pt x="831798" y="981606"/>
                </a:lnTo>
                <a:lnTo>
                  <a:pt x="0" y="981606"/>
                </a:lnTo>
                <a:lnTo>
                  <a:pt x="80094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9900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Freeform: Shape 49">
            <a:extLst>
              <a:ext uri="{FF2B5EF4-FFF2-40B4-BE49-F238E27FC236}">
                <a16:creationId xmlns:a16="http://schemas.microsoft.com/office/drawing/2014/main" id="{46A168FF-E8B3-7485-9DD5-48E1169AF28C}"/>
              </a:ext>
            </a:extLst>
          </p:cNvPr>
          <p:cNvSpPr/>
          <p:nvPr/>
        </p:nvSpPr>
        <p:spPr>
          <a:xfrm>
            <a:off x="10983911" y="5382638"/>
            <a:ext cx="611172" cy="2996590"/>
          </a:xfrm>
          <a:custGeom>
            <a:avLst/>
            <a:gdLst>
              <a:gd name="connsiteX0" fmla="*/ 258896 w 713131"/>
              <a:gd name="connsiteY0" fmla="*/ 0 h 981606"/>
              <a:gd name="connsiteX1" fmla="*/ 450122 w 713131"/>
              <a:gd name="connsiteY1" fmla="*/ 0 h 981606"/>
              <a:gd name="connsiteX2" fmla="*/ 713131 w 713131"/>
              <a:gd name="connsiteY2" fmla="*/ 981606 h 981606"/>
              <a:gd name="connsiteX3" fmla="*/ 0 w 713131"/>
              <a:gd name="connsiteY3" fmla="*/ 981606 h 981606"/>
              <a:gd name="connsiteX4" fmla="*/ 258896 w 713131"/>
              <a:gd name="connsiteY4" fmla="*/ 0 h 98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131" h="981606">
                <a:moveTo>
                  <a:pt x="258896" y="0"/>
                </a:moveTo>
                <a:lnTo>
                  <a:pt x="450122" y="0"/>
                </a:lnTo>
                <a:lnTo>
                  <a:pt x="713131" y="981606"/>
                </a:lnTo>
                <a:lnTo>
                  <a:pt x="0" y="981606"/>
                </a:lnTo>
                <a:lnTo>
                  <a:pt x="258896" y="0"/>
                </a:lnTo>
                <a:close/>
              </a:path>
            </a:pathLst>
          </a:custGeom>
          <a:gradFill>
            <a:gsLst>
              <a:gs pos="0">
                <a:srgbClr val="A47F4B"/>
              </a:gs>
              <a:gs pos="100000">
                <a:srgbClr val="D3A3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圖形 18" descr="筆記型電腦 以實心填滿">
            <a:extLst>
              <a:ext uri="{FF2B5EF4-FFF2-40B4-BE49-F238E27FC236}">
                <a16:creationId xmlns:a16="http://schemas.microsoft.com/office/drawing/2014/main" id="{73B83AFD-8EF9-4E88-F8EE-27C24F0DE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9898" y="1803354"/>
            <a:ext cx="558517" cy="558517"/>
          </a:xfrm>
          <a:prstGeom prst="rect">
            <a:avLst/>
          </a:prstGeom>
        </p:spPr>
      </p:pic>
      <p:pic>
        <p:nvPicPr>
          <p:cNvPr id="43" name="圖形 42" descr="銀行 以實心填滿">
            <a:extLst>
              <a:ext uri="{FF2B5EF4-FFF2-40B4-BE49-F238E27FC236}">
                <a16:creationId xmlns:a16="http://schemas.microsoft.com/office/drawing/2014/main" id="{18C2E0E0-52D0-539C-8C5D-AD44C896D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9893" y="4119176"/>
            <a:ext cx="583771" cy="58377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2F3DC5-ACDF-B45F-DEF8-6FB01F018629}"/>
              </a:ext>
            </a:extLst>
          </p:cNvPr>
          <p:cNvSpPr txBox="1"/>
          <p:nvPr/>
        </p:nvSpPr>
        <p:spPr>
          <a:xfrm>
            <a:off x="5916529" y="4188717"/>
            <a:ext cx="1981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chemeClr val="bg2">
                    <a:lumMod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集保中心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3212990-E26B-98BD-CCE6-3504A9183BB2}"/>
              </a:ext>
            </a:extLst>
          </p:cNvPr>
          <p:cNvSpPr txBox="1"/>
          <p:nvPr/>
        </p:nvSpPr>
        <p:spPr>
          <a:xfrm>
            <a:off x="6895765" y="1826457"/>
            <a:ext cx="1752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755A36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網站端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F8DBB-D371-F844-AAC8-8F34B87F7E60}"/>
              </a:ext>
            </a:extLst>
          </p:cNvPr>
          <p:cNvSpPr txBox="1"/>
          <p:nvPr/>
        </p:nvSpPr>
        <p:spPr>
          <a:xfrm>
            <a:off x="4532243" y="-384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664A6F1-93F7-0396-A73E-B01E6B21AE41}"/>
              </a:ext>
            </a:extLst>
          </p:cNvPr>
          <p:cNvSpPr/>
          <p:nvPr/>
        </p:nvSpPr>
        <p:spPr>
          <a:xfrm>
            <a:off x="1289205" y="2427270"/>
            <a:ext cx="7703245" cy="1413878"/>
          </a:xfrm>
          <a:prstGeom prst="roundRect">
            <a:avLst/>
          </a:prstGeom>
          <a:solidFill>
            <a:srgbClr val="C7BDA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7BDA5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C791A515-2546-BE2C-3A71-D3B1726CB422}"/>
              </a:ext>
            </a:extLst>
          </p:cNvPr>
          <p:cNvSpPr/>
          <p:nvPr/>
        </p:nvSpPr>
        <p:spPr>
          <a:xfrm>
            <a:off x="693829" y="4790947"/>
            <a:ext cx="7204068" cy="1413878"/>
          </a:xfrm>
          <a:prstGeom prst="roundRect">
            <a:avLst/>
          </a:prstGeom>
          <a:solidFill>
            <a:srgbClr val="C7BDA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7BDA5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5B1B5A-3DCA-5E14-81DC-17E06643F5AF}"/>
              </a:ext>
            </a:extLst>
          </p:cNvPr>
          <p:cNvSpPr txBox="1"/>
          <p:nvPr/>
        </p:nvSpPr>
        <p:spPr>
          <a:xfrm>
            <a:off x="1441621" y="2526644"/>
            <a:ext cx="196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查詢功能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73113F-FA8F-DD96-F693-4520504976DC}"/>
              </a:ext>
            </a:extLst>
          </p:cNvPr>
          <p:cNvSpPr txBox="1"/>
          <p:nvPr/>
        </p:nvSpPr>
        <p:spPr>
          <a:xfrm>
            <a:off x="1436506" y="2820981"/>
            <a:ext cx="2076484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查詢公司資料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查詢股東名冊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65E14A9-C030-48CC-8AF4-EEEC67A98253}"/>
              </a:ext>
            </a:extLst>
          </p:cNvPr>
          <p:cNvSpPr txBox="1"/>
          <p:nvPr/>
        </p:nvSpPr>
        <p:spPr>
          <a:xfrm>
            <a:off x="3777169" y="2526644"/>
            <a:ext cx="1942832" cy="3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驗證功能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C2284D-44BC-EFDE-3973-27936F427D51}"/>
              </a:ext>
            </a:extLst>
          </p:cNvPr>
          <p:cNvSpPr txBox="1"/>
          <p:nvPr/>
        </p:nvSpPr>
        <p:spPr>
          <a:xfrm>
            <a:off x="3726791" y="2837606"/>
            <a:ext cx="2842018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查詢待驗證會員資料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更改會員驗證狀態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21F523C-BD2A-88A6-1AD1-0A8DAD265D38}"/>
              </a:ext>
            </a:extLst>
          </p:cNvPr>
          <p:cNvSpPr txBox="1"/>
          <p:nvPr/>
        </p:nvSpPr>
        <p:spPr>
          <a:xfrm>
            <a:off x="6387931" y="2526644"/>
            <a:ext cx="1942832" cy="3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審核功能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47AEDDB-C73D-A4CF-AA12-ECDF75D9C9DF}"/>
              </a:ext>
            </a:extLst>
          </p:cNvPr>
          <p:cNvSpPr txBox="1"/>
          <p:nvPr/>
        </p:nvSpPr>
        <p:spPr>
          <a:xfrm>
            <a:off x="6366559" y="2832811"/>
            <a:ext cx="2842018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查詢待審核公司資料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47244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更改公司審核狀態</a:t>
            </a: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F2BD275-EE53-6D3B-A573-4652118BE7EE}"/>
              </a:ext>
            </a:extLst>
          </p:cNvPr>
          <p:cNvSpPr txBox="1"/>
          <p:nvPr/>
        </p:nvSpPr>
        <p:spPr>
          <a:xfrm>
            <a:off x="1459159" y="4992607"/>
            <a:ext cx="195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查詢功能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492DED4-4E8A-C032-8871-3B259D53083B}"/>
              </a:ext>
            </a:extLst>
          </p:cNvPr>
          <p:cNvSpPr txBox="1"/>
          <p:nvPr/>
        </p:nvSpPr>
        <p:spPr>
          <a:xfrm>
            <a:off x="1443105" y="5270319"/>
            <a:ext cx="2076484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2885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查詢公司資料</a:t>
            </a:r>
            <a:endParaRPr kumimoji="1" lang="en-US" altLang="zh-TW" dirty="0">
              <a:solidFill>
                <a:srgbClr val="92885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2885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查詢股東名冊</a:t>
            </a:r>
            <a:endParaRPr kumimoji="1" lang="en-US" altLang="zh-TW" dirty="0">
              <a:solidFill>
                <a:srgbClr val="92885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4BE95B8-4B9B-A3AD-14BB-8C4790FE0F15}"/>
              </a:ext>
            </a:extLst>
          </p:cNvPr>
          <p:cNvSpPr txBox="1"/>
          <p:nvPr/>
        </p:nvSpPr>
        <p:spPr>
          <a:xfrm>
            <a:off x="4564541" y="4992607"/>
            <a:ext cx="196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集保功能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5EB28CC-C6B8-25BE-E454-EA117663C161}"/>
              </a:ext>
            </a:extLst>
          </p:cNvPr>
          <p:cNvSpPr txBox="1"/>
          <p:nvPr/>
        </p:nvSpPr>
        <p:spPr>
          <a:xfrm>
            <a:off x="4559426" y="5286944"/>
            <a:ext cx="2568332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2885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查詢待變更股東資料</a:t>
            </a:r>
            <a:endParaRPr kumimoji="1" lang="en-US" altLang="zh-TW" dirty="0">
              <a:solidFill>
                <a:srgbClr val="92885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dirty="0">
                <a:solidFill>
                  <a:srgbClr val="928853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變更交易股東股票</a:t>
            </a:r>
            <a:endParaRPr kumimoji="1" lang="en-US" altLang="zh-TW" dirty="0">
              <a:solidFill>
                <a:srgbClr val="928853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kumimoji="1" lang="en-US" altLang="zh-TW" dirty="0">
              <a:solidFill>
                <a:srgbClr val="947244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358B26-E49D-FF12-DF10-D13DED6B501F}"/>
              </a:ext>
            </a:extLst>
          </p:cNvPr>
          <p:cNvSpPr/>
          <p:nvPr/>
        </p:nvSpPr>
        <p:spPr>
          <a:xfrm>
            <a:off x="11717151" y="6553463"/>
            <a:ext cx="611171" cy="3357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10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1369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936AF76-51B5-4EA8-43B5-FEF84C825DAA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FA03AD11-EC78-29AC-B0D5-C9486493E855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2EDFB33-DD41-DA23-00E1-FE0BF9386A0F}"/>
              </a:ext>
            </a:extLst>
          </p:cNvPr>
          <p:cNvCxnSpPr/>
          <p:nvPr/>
        </p:nvCxnSpPr>
        <p:spPr>
          <a:xfrm>
            <a:off x="9713166" y="808345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柱 7">
            <a:extLst>
              <a:ext uri="{FF2B5EF4-FFF2-40B4-BE49-F238E27FC236}">
                <a16:creationId xmlns:a16="http://schemas.microsoft.com/office/drawing/2014/main" id="{70A56D41-E366-147F-DA54-AFCC260FB524}"/>
              </a:ext>
            </a:extLst>
          </p:cNvPr>
          <p:cNvSpPr/>
          <p:nvPr/>
        </p:nvSpPr>
        <p:spPr>
          <a:xfrm rot="5400000">
            <a:off x="6149633" y="-3273744"/>
            <a:ext cx="214818" cy="11420059"/>
          </a:xfrm>
          <a:prstGeom prst="can">
            <a:avLst/>
          </a:prstGeom>
          <a:gradFill>
            <a:gsLst>
              <a:gs pos="84000">
                <a:srgbClr val="855E15"/>
              </a:gs>
              <a:gs pos="19000">
                <a:srgbClr val="E4A327"/>
              </a:gs>
              <a:gs pos="65000">
                <a:srgbClr val="A37626"/>
              </a:gs>
              <a:gs pos="56000">
                <a:srgbClr val="C69441"/>
              </a:gs>
              <a:gs pos="99000">
                <a:srgbClr val="6A4B0A"/>
              </a:gs>
              <a:gs pos="1000">
                <a:srgbClr val="FFC665"/>
              </a:gs>
              <a:gs pos="38000">
                <a:srgbClr val="D3A3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DE6B580-34AA-EA5E-5406-0A1DD0331244}"/>
              </a:ext>
            </a:extLst>
          </p:cNvPr>
          <p:cNvCxnSpPr>
            <a:cxnSpLocks/>
          </p:cNvCxnSpPr>
          <p:nvPr/>
        </p:nvCxnSpPr>
        <p:spPr>
          <a:xfrm>
            <a:off x="1657815" y="2490439"/>
            <a:ext cx="193287" cy="531083"/>
          </a:xfrm>
          <a:prstGeom prst="line">
            <a:avLst/>
          </a:prstGeom>
          <a:ln w="38100">
            <a:solidFill>
              <a:srgbClr val="7A5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26B9D6-C921-D347-6682-3E689F07025C}"/>
              </a:ext>
            </a:extLst>
          </p:cNvPr>
          <p:cNvSpPr txBox="1"/>
          <p:nvPr/>
        </p:nvSpPr>
        <p:spPr>
          <a:xfrm>
            <a:off x="724792" y="3024182"/>
            <a:ext cx="253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7A541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瞭解未上市上櫃市場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34C3247-58A4-AF7F-60AB-0E1DA7F04B0B}"/>
              </a:ext>
            </a:extLst>
          </p:cNvPr>
          <p:cNvCxnSpPr>
            <a:cxnSpLocks/>
          </p:cNvCxnSpPr>
          <p:nvPr/>
        </p:nvCxnSpPr>
        <p:spPr>
          <a:xfrm flipH="1">
            <a:off x="2358514" y="1863281"/>
            <a:ext cx="369275" cy="491114"/>
          </a:xfrm>
          <a:prstGeom prst="line">
            <a:avLst/>
          </a:prstGeom>
          <a:ln w="38100">
            <a:solidFill>
              <a:srgbClr val="865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A73784-594B-945A-816D-79D86BFA2FF5}"/>
              </a:ext>
            </a:extLst>
          </p:cNvPr>
          <p:cNvSpPr txBox="1"/>
          <p:nvPr/>
        </p:nvSpPr>
        <p:spPr>
          <a:xfrm>
            <a:off x="1352339" y="1469172"/>
            <a:ext cx="27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865E15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分析未上市上櫃市場問題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0AA3EFC-7BDC-DA31-A81B-2A237D03311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036865" y="2474481"/>
            <a:ext cx="322581" cy="841209"/>
          </a:xfrm>
          <a:prstGeom prst="line">
            <a:avLst/>
          </a:prstGeom>
          <a:ln w="38100">
            <a:solidFill>
              <a:srgbClr val="99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0BF5790-7D51-638C-3ACA-9076E3200AC4}"/>
              </a:ext>
            </a:extLst>
          </p:cNvPr>
          <p:cNvSpPr txBox="1"/>
          <p:nvPr/>
        </p:nvSpPr>
        <p:spPr>
          <a:xfrm>
            <a:off x="2727788" y="3315690"/>
            <a:ext cx="326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996F20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電訪經濟部商業</a:t>
            </a:r>
            <a:endParaRPr kumimoji="1" lang="en-US" altLang="zh-TW" dirty="0">
              <a:solidFill>
                <a:srgbClr val="996F20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algn="ctr"/>
            <a:r>
              <a:rPr kumimoji="1" lang="zh-TW" altLang="en-US" dirty="0">
                <a:solidFill>
                  <a:srgbClr val="996F20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瞭解未上市上櫃公司申請流程</a:t>
            </a: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2F6A9EAD-693A-A0A1-03B8-103C2A213DD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5378091" y="1984109"/>
            <a:ext cx="233405" cy="399355"/>
          </a:xfrm>
          <a:prstGeom prst="line">
            <a:avLst/>
          </a:prstGeom>
          <a:ln w="38100">
            <a:solidFill>
              <a:srgbClr val="C391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1090E7D-CFD5-76B2-611E-05164CCF2603}"/>
              </a:ext>
            </a:extLst>
          </p:cNvPr>
          <p:cNvSpPr txBox="1"/>
          <p:nvPr/>
        </p:nvSpPr>
        <p:spPr>
          <a:xfrm>
            <a:off x="3900739" y="1337778"/>
            <a:ext cx="342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C3913E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電訪集保中心</a:t>
            </a:r>
            <a:endParaRPr kumimoji="1" lang="en-US" altLang="zh-TW" dirty="0">
              <a:solidFill>
                <a:srgbClr val="C3913E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algn="ctr"/>
            <a:r>
              <a:rPr kumimoji="1" lang="zh-TW" altLang="en-US" dirty="0">
                <a:solidFill>
                  <a:srgbClr val="C3913E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了解未上市上櫃股票變更流程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1EAFADE-B034-E280-2F20-43EE24388A98}"/>
              </a:ext>
            </a:extLst>
          </p:cNvPr>
          <p:cNvCxnSpPr>
            <a:cxnSpLocks/>
          </p:cNvCxnSpPr>
          <p:nvPr/>
        </p:nvCxnSpPr>
        <p:spPr>
          <a:xfrm flipH="1" flipV="1">
            <a:off x="7021554" y="2510762"/>
            <a:ext cx="483243" cy="441366"/>
          </a:xfrm>
          <a:prstGeom prst="line">
            <a:avLst/>
          </a:prstGeom>
          <a:ln w="38100">
            <a:solidFill>
              <a:srgbClr val="CF9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D4F5F0-8D39-3218-0506-9E1DA318521D}"/>
              </a:ext>
            </a:extLst>
          </p:cNvPr>
          <p:cNvSpPr txBox="1"/>
          <p:nvPr/>
        </p:nvSpPr>
        <p:spPr>
          <a:xfrm>
            <a:off x="5895377" y="3070348"/>
            <a:ext cx="342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CF9E56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電訪證期局</a:t>
            </a:r>
            <a:endParaRPr kumimoji="1" lang="en-US" altLang="zh-TW" dirty="0">
              <a:solidFill>
                <a:srgbClr val="CF9E56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algn="ctr"/>
            <a:r>
              <a:rPr kumimoji="1" lang="zh-TW" altLang="en-US" dirty="0">
                <a:solidFill>
                  <a:srgbClr val="CF9E56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了解未上市上櫃股票交易流程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EC2F6CF-7CC9-4C0C-9C54-EF3992A4B500}"/>
              </a:ext>
            </a:extLst>
          </p:cNvPr>
          <p:cNvCxnSpPr>
            <a:cxnSpLocks/>
          </p:cNvCxnSpPr>
          <p:nvPr/>
        </p:nvCxnSpPr>
        <p:spPr>
          <a:xfrm flipH="1">
            <a:off x="8105236" y="2035909"/>
            <a:ext cx="627075" cy="341203"/>
          </a:xfrm>
          <a:prstGeom prst="line">
            <a:avLst/>
          </a:prstGeom>
          <a:ln w="38100">
            <a:solidFill>
              <a:srgbClr val="D9A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1DA19D3-0983-9CEE-26D2-FE7A12FE7B3A}"/>
              </a:ext>
            </a:extLst>
          </p:cNvPr>
          <p:cNvSpPr txBox="1"/>
          <p:nvPr/>
        </p:nvSpPr>
        <p:spPr>
          <a:xfrm>
            <a:off x="7384264" y="1667776"/>
            <a:ext cx="269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D9A352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問題統整設計平台流程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A7AB4714-41BD-3195-EEFE-826A6526D623}"/>
              </a:ext>
            </a:extLst>
          </p:cNvPr>
          <p:cNvCxnSpPr>
            <a:cxnSpLocks/>
          </p:cNvCxnSpPr>
          <p:nvPr/>
        </p:nvCxnSpPr>
        <p:spPr>
          <a:xfrm flipH="1" flipV="1">
            <a:off x="9723950" y="2516892"/>
            <a:ext cx="476207" cy="517175"/>
          </a:xfrm>
          <a:prstGeom prst="line">
            <a:avLst/>
          </a:prstGeom>
          <a:ln w="38100">
            <a:solidFill>
              <a:srgbClr val="E3A4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951C235-8122-5799-FE4E-2FA66397BB7E}"/>
              </a:ext>
            </a:extLst>
          </p:cNvPr>
          <p:cNvSpPr txBox="1"/>
          <p:nvPr/>
        </p:nvSpPr>
        <p:spPr>
          <a:xfrm>
            <a:off x="8955889" y="3106750"/>
            <a:ext cx="342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E3A42A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智能合約編譯與網站架構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DFC274E-B41F-D6FC-79DB-C30088DA336A}"/>
              </a:ext>
            </a:extLst>
          </p:cNvPr>
          <p:cNvCxnSpPr>
            <a:cxnSpLocks/>
          </p:cNvCxnSpPr>
          <p:nvPr/>
        </p:nvCxnSpPr>
        <p:spPr>
          <a:xfrm flipH="1">
            <a:off x="10395910" y="2025237"/>
            <a:ext cx="627075" cy="341203"/>
          </a:xfrm>
          <a:prstGeom prst="line">
            <a:avLst/>
          </a:prstGeom>
          <a:ln w="38100">
            <a:solidFill>
              <a:srgbClr val="E8A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DFBEE3F-E9ED-78C7-8D56-3CEF3A78D205}"/>
              </a:ext>
            </a:extLst>
          </p:cNvPr>
          <p:cNvSpPr txBox="1"/>
          <p:nvPr/>
        </p:nvSpPr>
        <p:spPr>
          <a:xfrm>
            <a:off x="9282768" y="1330672"/>
            <a:ext cx="342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E8AB39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網站測試</a:t>
            </a:r>
            <a:endParaRPr kumimoji="1" lang="en-US" altLang="zh-TW" dirty="0">
              <a:solidFill>
                <a:srgbClr val="E8AB39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  <a:p>
            <a:pPr algn="ctr"/>
            <a:r>
              <a:rPr kumimoji="1" lang="zh-TW" altLang="en-US" dirty="0">
                <a:solidFill>
                  <a:srgbClr val="E8AB39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與流程修正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9D80D018-5244-BEEF-7690-8C790B9571E2}"/>
              </a:ext>
            </a:extLst>
          </p:cNvPr>
          <p:cNvGrpSpPr/>
          <p:nvPr/>
        </p:nvGrpSpPr>
        <p:grpSpPr>
          <a:xfrm>
            <a:off x="886210" y="4461816"/>
            <a:ext cx="11741821" cy="1478306"/>
            <a:chOff x="957366" y="4616129"/>
            <a:chExt cx="11741821" cy="1478306"/>
          </a:xfrm>
        </p:grpSpPr>
        <p:sp>
          <p:nvSpPr>
            <p:cNvPr id="67" name="圓角矩形 66">
              <a:extLst>
                <a:ext uri="{FF2B5EF4-FFF2-40B4-BE49-F238E27FC236}">
                  <a16:creationId xmlns:a16="http://schemas.microsoft.com/office/drawing/2014/main" id="{72B1DC74-B484-18C0-2E49-E43D40212174}"/>
                </a:ext>
              </a:extLst>
            </p:cNvPr>
            <p:cNvSpPr/>
            <p:nvPr/>
          </p:nvSpPr>
          <p:spPr>
            <a:xfrm>
              <a:off x="957366" y="4616129"/>
              <a:ext cx="11139679" cy="1478306"/>
            </a:xfrm>
            <a:prstGeom prst="roundRect">
              <a:avLst/>
            </a:prstGeom>
            <a:solidFill>
              <a:srgbClr val="C7BDA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C7BDA5"/>
                </a:solidFill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A7F840F0-F58A-4267-2E28-C078FCB5DF8C}"/>
                </a:ext>
              </a:extLst>
            </p:cNvPr>
            <p:cNvGrpSpPr/>
            <p:nvPr/>
          </p:nvGrpSpPr>
          <p:grpSpPr>
            <a:xfrm>
              <a:off x="1129241" y="4798327"/>
              <a:ext cx="11569946" cy="1066302"/>
              <a:chOff x="967878" y="5003764"/>
              <a:chExt cx="11569946" cy="1066302"/>
            </a:xfrm>
          </p:grpSpPr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D63EB80-97A8-2213-DC06-62D2EB25E435}"/>
                  </a:ext>
                </a:extLst>
              </p:cNvPr>
              <p:cNvSpPr txBox="1"/>
              <p:nvPr/>
            </p:nvSpPr>
            <p:spPr>
              <a:xfrm>
                <a:off x="996525" y="5003764"/>
                <a:ext cx="65399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2000" kern="0" dirty="0"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蘇昱覡</a:t>
                </a:r>
                <a:r>
                  <a:rPr lang="zh-TW" altLang="zh-TW" sz="2000" dirty="0"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r>
                  <a:rPr lang="en-US" altLang="zh-TW" sz="2000" dirty="0"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:</a:t>
                </a:r>
                <a:r>
                  <a:rPr lang="zh-TW" altLang="en-US" sz="2000" dirty="0"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r>
                  <a:rPr lang="zh-TW" altLang="zh-TW" sz="200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智能合約所需的資訊技術建置 </a:t>
                </a:r>
                <a:endParaRPr lang="zh-TW" altLang="en-US" sz="2000" dirty="0"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26919032-1727-A76C-1026-4CFDE75A85A6}"/>
                  </a:ext>
                </a:extLst>
              </p:cNvPr>
              <p:cNvSpPr txBox="1"/>
              <p:nvPr/>
            </p:nvSpPr>
            <p:spPr>
              <a:xfrm>
                <a:off x="5997876" y="5003764"/>
                <a:ext cx="65399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劉筑芸 </a:t>
                </a:r>
                <a:r>
                  <a:rPr lang="en-US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:</a:t>
                </a:r>
                <a:r>
                  <a:rPr lang="zh-TW" altLang="en-US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一般使用者的需求分析及網頁設計</a:t>
                </a: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8C2F9BE-CFAF-A191-20BA-9AE14708F147}"/>
                  </a:ext>
                </a:extLst>
              </p:cNvPr>
              <p:cNvSpPr txBox="1"/>
              <p:nvPr/>
            </p:nvSpPr>
            <p:spPr>
              <a:xfrm>
                <a:off x="967878" y="5669956"/>
                <a:ext cx="65399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林家民</a:t>
                </a:r>
                <a:r>
                  <a:rPr lang="zh-TW" altLang="en-US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：</a:t>
                </a:r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專案所需的</a:t>
                </a:r>
                <a:r>
                  <a:rPr lang="zh-TW" altLang="en-US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網站與資料庫</a:t>
                </a:r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建置</a:t>
                </a:r>
              </a:p>
            </p:txBody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37E84AF-CB9D-3741-EB29-984310512FAD}"/>
                  </a:ext>
                </a:extLst>
              </p:cNvPr>
              <p:cNvSpPr txBox="1"/>
              <p:nvPr/>
            </p:nvSpPr>
            <p:spPr>
              <a:xfrm>
                <a:off x="5992829" y="5669956"/>
                <a:ext cx="65399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謝欣廷 </a:t>
                </a:r>
                <a:r>
                  <a:rPr lang="zh-TW" altLang="en-US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：</a:t>
                </a:r>
                <a:r>
                  <a:rPr lang="zh-TW" altLang="zh-TW" sz="2000" kern="0" dirty="0"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網頁及智能合約連結所需的資訊技術建置 </a:t>
                </a:r>
                <a:endParaRPr lang="zh-TW" altLang="en-US" sz="2000" kern="0" dirty="0"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</p:grpSp>
      </p:grpSp>
      <p:sp>
        <p:nvSpPr>
          <p:cNvPr id="73" name="三角形 72">
            <a:extLst>
              <a:ext uri="{FF2B5EF4-FFF2-40B4-BE49-F238E27FC236}">
                <a16:creationId xmlns:a16="http://schemas.microsoft.com/office/drawing/2014/main" id="{A0A2253A-737F-0470-9AF4-DBD1C9993B29}"/>
              </a:ext>
            </a:extLst>
          </p:cNvPr>
          <p:cNvSpPr/>
          <p:nvPr/>
        </p:nvSpPr>
        <p:spPr>
          <a:xfrm rot="5400000">
            <a:off x="11685507" y="2173595"/>
            <a:ext cx="504606" cy="508379"/>
          </a:xfrm>
          <a:prstGeom prst="triangle">
            <a:avLst/>
          </a:prstGeom>
          <a:solidFill>
            <a:srgbClr val="FCC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49F3CED-39C2-AAD1-9ED4-3D3BC8EC1FC0}"/>
              </a:ext>
            </a:extLst>
          </p:cNvPr>
          <p:cNvSpPr/>
          <p:nvPr/>
        </p:nvSpPr>
        <p:spPr>
          <a:xfrm>
            <a:off x="11578897" y="6498599"/>
            <a:ext cx="743642" cy="4001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11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00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6BA12B9-6E4E-F5B4-45DA-EF1139592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24325" r="-42"/>
          <a:stretch/>
        </p:blipFill>
        <p:spPr>
          <a:xfrm>
            <a:off x="1547558" y="-135513"/>
            <a:ext cx="10644442" cy="70680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1D40C53-F531-BB33-F104-3B491D9C9233}"/>
              </a:ext>
            </a:extLst>
          </p:cNvPr>
          <p:cNvSpPr/>
          <p:nvPr/>
        </p:nvSpPr>
        <p:spPr>
          <a:xfrm>
            <a:off x="1547557" y="0"/>
            <a:ext cx="10644443" cy="6932552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118DE7-D505-3CCF-699A-A2EA96F4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0" y="372845"/>
            <a:ext cx="435865" cy="51350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DD7572C-2DCD-E99D-0E8D-2AFA5B9ECD8C}"/>
              </a:ext>
            </a:extLst>
          </p:cNvPr>
          <p:cNvSpPr/>
          <p:nvPr/>
        </p:nvSpPr>
        <p:spPr>
          <a:xfrm>
            <a:off x="4171167" y="944880"/>
            <a:ext cx="8020833" cy="5987672"/>
          </a:xfrm>
          <a:prstGeom prst="rect">
            <a:avLst/>
          </a:prstGeom>
          <a:gradFill>
            <a:gsLst>
              <a:gs pos="92000">
                <a:schemeClr val="bg1"/>
              </a:gs>
              <a:gs pos="6000">
                <a:schemeClr val="accent1">
                  <a:lumMod val="5000"/>
                  <a:lumOff val="95000"/>
                </a:schemeClr>
              </a:gs>
              <a:gs pos="0">
                <a:srgbClr val="E8BC6C"/>
              </a:gs>
              <a:gs pos="100000">
                <a:srgbClr val="E8BC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000" dirty="0">
              <a:solidFill>
                <a:schemeClr val="tx1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9757E2-D08F-90D1-D7F8-45CDC68E2522}"/>
              </a:ext>
            </a:extLst>
          </p:cNvPr>
          <p:cNvSpPr txBox="1"/>
          <p:nvPr/>
        </p:nvSpPr>
        <p:spPr>
          <a:xfrm>
            <a:off x="4647455" y="2335658"/>
            <a:ext cx="699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資訊與財金管理系專題發表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E2BF50-703D-0B4E-B3CB-B7F4E559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4" y="5852424"/>
            <a:ext cx="940598" cy="631361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2B4247-6658-CCBB-BFF7-F5ECA1C66EC9}"/>
              </a:ext>
            </a:extLst>
          </p:cNvPr>
          <p:cNvSpPr txBox="1"/>
          <p:nvPr/>
        </p:nvSpPr>
        <p:spPr>
          <a:xfrm>
            <a:off x="4593241" y="3253017"/>
            <a:ext cx="785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謝謝各位的聆聽  報告到此結束</a:t>
            </a:r>
            <a:endParaRPr kumimoji="1"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07BEAE8-DA7C-D1F9-6094-116A53347AEF}"/>
              </a:ext>
            </a:extLst>
          </p:cNvPr>
          <p:cNvCxnSpPr/>
          <p:nvPr/>
        </p:nvCxnSpPr>
        <p:spPr>
          <a:xfrm>
            <a:off x="1522099" y="0"/>
            <a:ext cx="0" cy="6858000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9E79403-B0E6-983A-6C27-90056DDB0C40}"/>
              </a:ext>
            </a:extLst>
          </p:cNvPr>
          <p:cNvCxnSpPr>
            <a:cxnSpLocks/>
          </p:cNvCxnSpPr>
          <p:nvPr/>
        </p:nvCxnSpPr>
        <p:spPr>
          <a:xfrm flipH="1">
            <a:off x="4131890" y="944880"/>
            <a:ext cx="9157" cy="5987672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4A53F88-BF7E-14D5-4C7F-08FB72259EC3}"/>
              </a:ext>
            </a:extLst>
          </p:cNvPr>
          <p:cNvCxnSpPr>
            <a:cxnSpLocks/>
          </p:cNvCxnSpPr>
          <p:nvPr/>
        </p:nvCxnSpPr>
        <p:spPr>
          <a:xfrm>
            <a:off x="4098143" y="910046"/>
            <a:ext cx="8093857" cy="0"/>
          </a:xfrm>
          <a:prstGeom prst="line">
            <a:avLst/>
          </a:prstGeom>
          <a:ln w="825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E70772EE-EFAE-C234-A8D7-53109FFEFE99}"/>
              </a:ext>
            </a:extLst>
          </p:cNvPr>
          <p:cNvSpPr txBox="1"/>
          <p:nvPr/>
        </p:nvSpPr>
        <p:spPr>
          <a:xfrm>
            <a:off x="4938320" y="3898467"/>
            <a:ext cx="648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智能合約為基礎之未上市上櫃股票交易平台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26A363-2EA8-782E-81B8-0A5B9F748F47}"/>
              </a:ext>
            </a:extLst>
          </p:cNvPr>
          <p:cNvSpPr txBox="1"/>
          <p:nvPr/>
        </p:nvSpPr>
        <p:spPr>
          <a:xfrm>
            <a:off x="4226139" y="5327673"/>
            <a:ext cx="389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指導教授  陳育威 教授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51D6BC-54E5-1582-D50A-AA115CF1F615}"/>
              </a:ext>
            </a:extLst>
          </p:cNvPr>
          <p:cNvSpPr txBox="1"/>
          <p:nvPr/>
        </p:nvSpPr>
        <p:spPr>
          <a:xfrm>
            <a:off x="4226139" y="5782939"/>
            <a:ext cx="616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組員： 資財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四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乙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108AB0701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蘇昱覡、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108AB0704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劉筑芸、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108AB0714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謝欣廷、資財四甲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108AB0452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林家民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6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chemeClr val="bg1"/>
            </a:gs>
            <a:gs pos="25000">
              <a:schemeClr val="accent1">
                <a:lumMod val="5000"/>
                <a:lumOff val="95000"/>
              </a:schemeClr>
            </a:gs>
            <a:gs pos="24000">
              <a:srgbClr val="4D3C25"/>
            </a:gs>
            <a:gs pos="100000">
              <a:srgbClr val="F8EC9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矩形 389">
            <a:extLst>
              <a:ext uri="{FF2B5EF4-FFF2-40B4-BE49-F238E27FC236}">
                <a16:creationId xmlns:a16="http://schemas.microsoft.com/office/drawing/2014/main" id="{9F8D9536-88FD-4115-2863-0EFCC13F4D78}"/>
              </a:ext>
            </a:extLst>
          </p:cNvPr>
          <p:cNvSpPr/>
          <p:nvPr/>
        </p:nvSpPr>
        <p:spPr>
          <a:xfrm>
            <a:off x="3988863" y="492219"/>
            <a:ext cx="4221618" cy="704616"/>
          </a:xfrm>
          <a:prstGeom prst="rect">
            <a:avLst/>
          </a:prstGeom>
          <a:solidFill>
            <a:srgbClr val="886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2" name="直線接點 321">
            <a:extLst>
              <a:ext uri="{FF2B5EF4-FFF2-40B4-BE49-F238E27FC236}">
                <a16:creationId xmlns:a16="http://schemas.microsoft.com/office/drawing/2014/main" id="{E466C524-3276-36F2-91A7-9952F54B71FB}"/>
              </a:ext>
            </a:extLst>
          </p:cNvPr>
          <p:cNvCxnSpPr>
            <a:cxnSpLocks/>
          </p:cNvCxnSpPr>
          <p:nvPr/>
        </p:nvCxnSpPr>
        <p:spPr>
          <a:xfrm>
            <a:off x="7846597" y="4536953"/>
            <a:ext cx="438124" cy="3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平行四邊形 300">
            <a:extLst>
              <a:ext uri="{FF2B5EF4-FFF2-40B4-BE49-F238E27FC236}">
                <a16:creationId xmlns:a16="http://schemas.microsoft.com/office/drawing/2014/main" id="{A93A1F1E-86F5-313F-8E4D-BD6BE678170A}"/>
              </a:ext>
            </a:extLst>
          </p:cNvPr>
          <p:cNvSpPr/>
          <p:nvPr/>
        </p:nvSpPr>
        <p:spPr>
          <a:xfrm>
            <a:off x="228086" y="3028053"/>
            <a:ext cx="3682485" cy="386142"/>
          </a:xfrm>
          <a:prstGeom prst="parallelogram">
            <a:avLst/>
          </a:prstGeom>
          <a:solidFill>
            <a:srgbClr val="6A4B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59DBF1CC-FCCA-E8D7-9617-5CBB12905582}"/>
              </a:ext>
            </a:extLst>
          </p:cNvPr>
          <p:cNvSpPr txBox="1"/>
          <p:nvPr/>
        </p:nvSpPr>
        <p:spPr>
          <a:xfrm>
            <a:off x="5551193" y="516372"/>
            <a:ext cx="143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4000" dirty="0">
                <a:solidFill>
                  <a:schemeClr val="bg2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目錄</a:t>
            </a:r>
          </a:p>
        </p:txBody>
      </p: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B58F43AE-E6CA-BB04-6A06-C088A9FB3234}"/>
              </a:ext>
            </a:extLst>
          </p:cNvPr>
          <p:cNvGrpSpPr/>
          <p:nvPr/>
        </p:nvGrpSpPr>
        <p:grpSpPr>
          <a:xfrm>
            <a:off x="5090694" y="568723"/>
            <a:ext cx="460499" cy="570679"/>
            <a:chOff x="4761691" y="2052536"/>
            <a:chExt cx="2276272" cy="2208178"/>
          </a:xfrm>
        </p:grpSpPr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2894689C-E1F3-476D-FFA1-40B531AFDBAD}"/>
                </a:ext>
              </a:extLst>
            </p:cNvPr>
            <p:cNvSpPr/>
            <p:nvPr/>
          </p:nvSpPr>
          <p:spPr>
            <a:xfrm>
              <a:off x="4761691" y="2227633"/>
              <a:ext cx="2276272" cy="1838527"/>
            </a:xfrm>
            <a:prstGeom prst="ellipse">
              <a:avLst/>
            </a:prstGeom>
            <a:noFill/>
            <a:ln w="63500">
              <a:solidFill>
                <a:schemeClr val="bg2">
                  <a:lumMod val="90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8" name="群組 247">
              <a:extLst>
                <a:ext uri="{FF2B5EF4-FFF2-40B4-BE49-F238E27FC236}">
                  <a16:creationId xmlns:a16="http://schemas.microsoft.com/office/drawing/2014/main" id="{0F611DED-81FC-3CF1-BB07-68F2DEC2296B}"/>
                </a:ext>
              </a:extLst>
            </p:cNvPr>
            <p:cNvGrpSpPr/>
            <p:nvPr/>
          </p:nvGrpSpPr>
          <p:grpSpPr>
            <a:xfrm rot="5400000">
              <a:off x="4795738" y="2300591"/>
              <a:ext cx="2208178" cy="1712068"/>
              <a:chOff x="4766555" y="2572966"/>
              <a:chExt cx="2208178" cy="1712068"/>
            </a:xfrm>
          </p:grpSpPr>
          <p:sp>
            <p:nvSpPr>
              <p:cNvPr id="249" name="流程圖: 決策 1">
                <a:extLst>
                  <a:ext uri="{FF2B5EF4-FFF2-40B4-BE49-F238E27FC236}">
                    <a16:creationId xmlns:a16="http://schemas.microsoft.com/office/drawing/2014/main" id="{20D15DE5-6F6A-AE54-29C8-4FE3F2C61158}"/>
                  </a:ext>
                </a:extLst>
              </p:cNvPr>
              <p:cNvSpPr/>
              <p:nvPr/>
            </p:nvSpPr>
            <p:spPr>
              <a:xfrm>
                <a:off x="4766555" y="2572966"/>
                <a:ext cx="2208178" cy="1712068"/>
              </a:xfrm>
              <a:prstGeom prst="flowChartDecision">
                <a:avLst/>
              </a:prstGeom>
              <a:solidFill>
                <a:schemeClr val="bg2"/>
              </a:solidFill>
              <a:ln>
                <a:solidFill>
                  <a:srgbClr val="F9BA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0" name="流程圖: 決策 15">
                <a:extLst>
                  <a:ext uri="{FF2B5EF4-FFF2-40B4-BE49-F238E27FC236}">
                    <a16:creationId xmlns:a16="http://schemas.microsoft.com/office/drawing/2014/main" id="{AC073C30-6FEF-96BE-687B-8E8AFDD0DAB5}"/>
                  </a:ext>
                </a:extLst>
              </p:cNvPr>
              <p:cNvSpPr/>
              <p:nvPr/>
            </p:nvSpPr>
            <p:spPr>
              <a:xfrm>
                <a:off x="5207542" y="2938564"/>
                <a:ext cx="1306747" cy="980872"/>
              </a:xfrm>
              <a:prstGeom prst="flowChartDecision">
                <a:avLst/>
              </a:prstGeom>
              <a:solidFill>
                <a:srgbClr val="886A40"/>
              </a:solidFill>
              <a:ln>
                <a:solidFill>
                  <a:srgbClr val="F9BA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272" name="立方體 271">
            <a:extLst>
              <a:ext uri="{FF2B5EF4-FFF2-40B4-BE49-F238E27FC236}">
                <a16:creationId xmlns:a16="http://schemas.microsoft.com/office/drawing/2014/main" id="{464837DA-A367-0CF2-0E7D-A47F53C769B4}"/>
              </a:ext>
            </a:extLst>
          </p:cNvPr>
          <p:cNvSpPr/>
          <p:nvPr/>
        </p:nvSpPr>
        <p:spPr>
          <a:xfrm>
            <a:off x="8295902" y="2394013"/>
            <a:ext cx="475485" cy="457200"/>
          </a:xfrm>
          <a:prstGeom prst="cube">
            <a:avLst/>
          </a:prstGeom>
          <a:solidFill>
            <a:srgbClr val="9F7C4B"/>
          </a:solidFill>
          <a:ln>
            <a:solidFill>
              <a:srgbClr val="9F7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3" name="立方體 272">
            <a:extLst>
              <a:ext uri="{FF2B5EF4-FFF2-40B4-BE49-F238E27FC236}">
                <a16:creationId xmlns:a16="http://schemas.microsoft.com/office/drawing/2014/main" id="{FC8D01F7-F1E4-AA60-3A67-2DED8408FB76}"/>
              </a:ext>
            </a:extLst>
          </p:cNvPr>
          <p:cNvSpPr/>
          <p:nvPr/>
        </p:nvSpPr>
        <p:spPr>
          <a:xfrm>
            <a:off x="475011" y="2379208"/>
            <a:ext cx="475485" cy="457200"/>
          </a:xfrm>
          <a:prstGeom prst="cube">
            <a:avLst/>
          </a:prstGeom>
          <a:solidFill>
            <a:srgbClr val="9F7C4B"/>
          </a:solidFill>
          <a:ln>
            <a:solidFill>
              <a:srgbClr val="A07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4" name="立方體 273">
            <a:extLst>
              <a:ext uri="{FF2B5EF4-FFF2-40B4-BE49-F238E27FC236}">
                <a16:creationId xmlns:a16="http://schemas.microsoft.com/office/drawing/2014/main" id="{8D97B397-961A-CA99-ADF3-61FE315A62E4}"/>
              </a:ext>
            </a:extLst>
          </p:cNvPr>
          <p:cNvSpPr/>
          <p:nvPr/>
        </p:nvSpPr>
        <p:spPr>
          <a:xfrm>
            <a:off x="8400604" y="4309898"/>
            <a:ext cx="475485" cy="457200"/>
          </a:xfrm>
          <a:prstGeom prst="cube">
            <a:avLst/>
          </a:prstGeom>
          <a:solidFill>
            <a:srgbClr val="9F7C4B"/>
          </a:solidFill>
          <a:ln>
            <a:solidFill>
              <a:srgbClr val="9F7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5" name="立方體 274">
            <a:extLst>
              <a:ext uri="{FF2B5EF4-FFF2-40B4-BE49-F238E27FC236}">
                <a16:creationId xmlns:a16="http://schemas.microsoft.com/office/drawing/2014/main" id="{85645446-106D-380E-8208-5C9FC0C0EDAA}"/>
              </a:ext>
            </a:extLst>
          </p:cNvPr>
          <p:cNvSpPr/>
          <p:nvPr/>
        </p:nvSpPr>
        <p:spPr>
          <a:xfrm>
            <a:off x="346221" y="4309488"/>
            <a:ext cx="475485" cy="457200"/>
          </a:xfrm>
          <a:prstGeom prst="cube">
            <a:avLst/>
          </a:prstGeom>
          <a:solidFill>
            <a:srgbClr val="9F7C4B"/>
          </a:solidFill>
          <a:ln>
            <a:solidFill>
              <a:srgbClr val="9F7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9325DFEC-7B06-A562-654E-DDEB12F5291E}"/>
              </a:ext>
            </a:extLst>
          </p:cNvPr>
          <p:cNvGrpSpPr/>
          <p:nvPr/>
        </p:nvGrpSpPr>
        <p:grpSpPr>
          <a:xfrm>
            <a:off x="3852983" y="2153174"/>
            <a:ext cx="4060144" cy="3463518"/>
            <a:chOff x="3459867" y="1874728"/>
            <a:chExt cx="5067906" cy="4232448"/>
          </a:xfrm>
        </p:grpSpPr>
        <p:sp>
          <p:nvSpPr>
            <p:cNvPr id="238" name="橢圓 237">
              <a:extLst>
                <a:ext uri="{FF2B5EF4-FFF2-40B4-BE49-F238E27FC236}">
                  <a16:creationId xmlns:a16="http://schemas.microsoft.com/office/drawing/2014/main" id="{3C384864-ED7F-FFD4-204F-9649F5D0CE24}"/>
                </a:ext>
              </a:extLst>
            </p:cNvPr>
            <p:cNvSpPr/>
            <p:nvPr/>
          </p:nvSpPr>
          <p:spPr>
            <a:xfrm>
              <a:off x="5054003" y="5814569"/>
              <a:ext cx="2212848" cy="292607"/>
            </a:xfrm>
            <a:prstGeom prst="ellipse">
              <a:avLst/>
            </a:prstGeom>
            <a:solidFill>
              <a:srgbClr val="4D3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31" name="橢圓 230">
              <a:extLst>
                <a:ext uri="{FF2B5EF4-FFF2-40B4-BE49-F238E27FC236}">
                  <a16:creationId xmlns:a16="http://schemas.microsoft.com/office/drawing/2014/main" id="{FF9FE5B7-1FBE-84FC-5D3A-CCD59E1CC977}"/>
                </a:ext>
              </a:extLst>
            </p:cNvPr>
            <p:cNvSpPr/>
            <p:nvPr/>
          </p:nvSpPr>
          <p:spPr>
            <a:xfrm>
              <a:off x="3763853" y="1874728"/>
              <a:ext cx="4687195" cy="405076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3241605-CE2D-F35E-20D0-5C4562E80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2784"/>
            <a:stretch/>
          </p:blipFill>
          <p:spPr>
            <a:xfrm>
              <a:off x="3459867" y="2273073"/>
              <a:ext cx="5067906" cy="3162431"/>
            </a:xfrm>
            <a:prstGeom prst="rect">
              <a:avLst/>
            </a:prstGeom>
          </p:spPr>
        </p:pic>
      </p:grpSp>
      <p:sp>
        <p:nvSpPr>
          <p:cNvPr id="285" name="文字方塊 284">
            <a:extLst>
              <a:ext uri="{FF2B5EF4-FFF2-40B4-BE49-F238E27FC236}">
                <a16:creationId xmlns:a16="http://schemas.microsoft.com/office/drawing/2014/main" id="{F9F8CF92-5261-B11C-28F9-69579B441702}"/>
              </a:ext>
            </a:extLst>
          </p:cNvPr>
          <p:cNvSpPr txBox="1"/>
          <p:nvPr/>
        </p:nvSpPr>
        <p:spPr>
          <a:xfrm>
            <a:off x="461419" y="3037118"/>
            <a:ext cx="3203596" cy="41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000" b="1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市場問題點與解決</a:t>
            </a:r>
          </a:p>
        </p:txBody>
      </p:sp>
      <p:sp>
        <p:nvSpPr>
          <p:cNvPr id="304" name="平行四邊形 303">
            <a:extLst>
              <a:ext uri="{FF2B5EF4-FFF2-40B4-BE49-F238E27FC236}">
                <a16:creationId xmlns:a16="http://schemas.microsoft.com/office/drawing/2014/main" id="{1EE4D119-E772-4940-C27E-8ABBA70624B1}"/>
              </a:ext>
            </a:extLst>
          </p:cNvPr>
          <p:cNvSpPr/>
          <p:nvPr/>
        </p:nvSpPr>
        <p:spPr>
          <a:xfrm>
            <a:off x="228086" y="4895433"/>
            <a:ext cx="3682485" cy="386142"/>
          </a:xfrm>
          <a:prstGeom prst="parallelogram">
            <a:avLst/>
          </a:prstGeom>
          <a:solidFill>
            <a:srgbClr val="6A4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8" name="文字方塊 287">
            <a:extLst>
              <a:ext uri="{FF2B5EF4-FFF2-40B4-BE49-F238E27FC236}">
                <a16:creationId xmlns:a16="http://schemas.microsoft.com/office/drawing/2014/main" id="{C6FF0D88-A3D1-5DAF-3260-F5E5EBDEDC2D}"/>
              </a:ext>
            </a:extLst>
          </p:cNvPr>
          <p:cNvSpPr txBox="1"/>
          <p:nvPr/>
        </p:nvSpPr>
        <p:spPr>
          <a:xfrm>
            <a:off x="844686" y="4916573"/>
            <a:ext cx="245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000" b="1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環境開發工具</a:t>
            </a:r>
          </a:p>
        </p:txBody>
      </p:sp>
      <p:sp>
        <p:nvSpPr>
          <p:cNvPr id="306" name="平行四邊形 305">
            <a:extLst>
              <a:ext uri="{FF2B5EF4-FFF2-40B4-BE49-F238E27FC236}">
                <a16:creationId xmlns:a16="http://schemas.microsoft.com/office/drawing/2014/main" id="{72745B9C-D3ED-7FB1-13F4-A19BFF9C6CEF}"/>
              </a:ext>
            </a:extLst>
          </p:cNvPr>
          <p:cNvSpPr/>
          <p:nvPr/>
        </p:nvSpPr>
        <p:spPr>
          <a:xfrm>
            <a:off x="8247624" y="3042858"/>
            <a:ext cx="3682485" cy="386142"/>
          </a:xfrm>
          <a:prstGeom prst="parallelogram">
            <a:avLst/>
          </a:prstGeom>
          <a:solidFill>
            <a:srgbClr val="6A4B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9" name="文字方塊 298">
            <a:extLst>
              <a:ext uri="{FF2B5EF4-FFF2-40B4-BE49-F238E27FC236}">
                <a16:creationId xmlns:a16="http://schemas.microsoft.com/office/drawing/2014/main" id="{693F4FA8-E090-3926-EF7A-F6ED698EE761}"/>
              </a:ext>
            </a:extLst>
          </p:cNvPr>
          <p:cNvSpPr txBox="1"/>
          <p:nvPr/>
        </p:nvSpPr>
        <p:spPr>
          <a:xfrm>
            <a:off x="8659560" y="3053678"/>
            <a:ext cx="287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000" b="1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交易平台介紹</a:t>
            </a:r>
          </a:p>
        </p:txBody>
      </p:sp>
      <p:sp>
        <p:nvSpPr>
          <p:cNvPr id="307" name="平行四邊形 306">
            <a:extLst>
              <a:ext uri="{FF2B5EF4-FFF2-40B4-BE49-F238E27FC236}">
                <a16:creationId xmlns:a16="http://schemas.microsoft.com/office/drawing/2014/main" id="{851C00FC-4D97-B122-A2E8-13C3F68F461D}"/>
              </a:ext>
            </a:extLst>
          </p:cNvPr>
          <p:cNvSpPr/>
          <p:nvPr/>
        </p:nvSpPr>
        <p:spPr>
          <a:xfrm>
            <a:off x="8331558" y="4926070"/>
            <a:ext cx="3682485" cy="386142"/>
          </a:xfrm>
          <a:prstGeom prst="parallelogram">
            <a:avLst/>
          </a:prstGeom>
          <a:solidFill>
            <a:srgbClr val="6A4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D728FDC4-76C7-0505-62DF-332005B83C74}"/>
              </a:ext>
            </a:extLst>
          </p:cNvPr>
          <p:cNvSpPr txBox="1"/>
          <p:nvPr/>
        </p:nvSpPr>
        <p:spPr>
          <a:xfrm>
            <a:off x="9029939" y="4927888"/>
            <a:ext cx="241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000" b="1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組內分工圖</a:t>
            </a:r>
          </a:p>
        </p:txBody>
      </p:sp>
      <p:sp>
        <p:nvSpPr>
          <p:cNvPr id="308" name="文字方塊 307">
            <a:extLst>
              <a:ext uri="{FF2B5EF4-FFF2-40B4-BE49-F238E27FC236}">
                <a16:creationId xmlns:a16="http://schemas.microsoft.com/office/drawing/2014/main" id="{4D3907FA-D11E-F610-1E5F-419ACD3FC4DE}"/>
              </a:ext>
            </a:extLst>
          </p:cNvPr>
          <p:cNvSpPr txBox="1"/>
          <p:nvPr/>
        </p:nvSpPr>
        <p:spPr>
          <a:xfrm>
            <a:off x="969323" y="2379208"/>
            <a:ext cx="2193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第 </a:t>
            </a:r>
            <a:r>
              <a:rPr kumimoji="1" lang="en-US" altLang="zh-TW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 </a:t>
            </a:r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項</a:t>
            </a:r>
          </a:p>
        </p:txBody>
      </p:sp>
      <p:sp>
        <p:nvSpPr>
          <p:cNvPr id="309" name="文字方塊 308">
            <a:extLst>
              <a:ext uri="{FF2B5EF4-FFF2-40B4-BE49-F238E27FC236}">
                <a16:creationId xmlns:a16="http://schemas.microsoft.com/office/drawing/2014/main" id="{01506AA5-39DA-17B8-E0A9-0CC72BBDBE4E}"/>
              </a:ext>
            </a:extLst>
          </p:cNvPr>
          <p:cNvSpPr txBox="1"/>
          <p:nvPr/>
        </p:nvSpPr>
        <p:spPr>
          <a:xfrm>
            <a:off x="924396" y="4289634"/>
            <a:ext cx="2193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第 </a:t>
            </a:r>
            <a:r>
              <a:rPr kumimoji="1" lang="en-US" altLang="zh-TW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2 </a:t>
            </a:r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項</a:t>
            </a:r>
          </a:p>
        </p:txBody>
      </p:sp>
      <p:sp>
        <p:nvSpPr>
          <p:cNvPr id="310" name="文字方塊 309">
            <a:extLst>
              <a:ext uri="{FF2B5EF4-FFF2-40B4-BE49-F238E27FC236}">
                <a16:creationId xmlns:a16="http://schemas.microsoft.com/office/drawing/2014/main" id="{9084D56B-879A-826D-68FC-CAA11BAA9066}"/>
              </a:ext>
            </a:extLst>
          </p:cNvPr>
          <p:cNvSpPr txBox="1"/>
          <p:nvPr/>
        </p:nvSpPr>
        <p:spPr>
          <a:xfrm>
            <a:off x="8955890" y="2384086"/>
            <a:ext cx="2193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第 </a:t>
            </a:r>
            <a:r>
              <a:rPr kumimoji="1" lang="en-US" altLang="zh-TW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3 </a:t>
            </a:r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項</a:t>
            </a:r>
          </a:p>
        </p:txBody>
      </p:sp>
      <p:sp>
        <p:nvSpPr>
          <p:cNvPr id="311" name="文字方塊 310">
            <a:extLst>
              <a:ext uri="{FF2B5EF4-FFF2-40B4-BE49-F238E27FC236}">
                <a16:creationId xmlns:a16="http://schemas.microsoft.com/office/drawing/2014/main" id="{C37EA27D-FDC4-B670-1109-12297A88E48D}"/>
              </a:ext>
            </a:extLst>
          </p:cNvPr>
          <p:cNvSpPr txBox="1"/>
          <p:nvPr/>
        </p:nvSpPr>
        <p:spPr>
          <a:xfrm>
            <a:off x="8998552" y="4312677"/>
            <a:ext cx="2193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第 </a:t>
            </a:r>
            <a:r>
              <a:rPr kumimoji="1" lang="en-US" altLang="zh-TW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4 </a:t>
            </a:r>
            <a:r>
              <a:rPr kumimoji="1" lang="zh-TW" altLang="en-US" sz="25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項</a:t>
            </a:r>
          </a:p>
        </p:txBody>
      </p:sp>
      <p:cxnSp>
        <p:nvCxnSpPr>
          <p:cNvPr id="313" name="直線接點 312">
            <a:extLst>
              <a:ext uri="{FF2B5EF4-FFF2-40B4-BE49-F238E27FC236}">
                <a16:creationId xmlns:a16="http://schemas.microsoft.com/office/drawing/2014/main" id="{6CC6A89A-4DB7-B6E4-CD98-98FE2452FDE8}"/>
              </a:ext>
            </a:extLst>
          </p:cNvPr>
          <p:cNvCxnSpPr>
            <a:cxnSpLocks/>
          </p:cNvCxnSpPr>
          <p:nvPr/>
        </p:nvCxnSpPr>
        <p:spPr>
          <a:xfrm>
            <a:off x="2128185" y="2601267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線接點 314">
            <a:extLst>
              <a:ext uri="{FF2B5EF4-FFF2-40B4-BE49-F238E27FC236}">
                <a16:creationId xmlns:a16="http://schemas.microsoft.com/office/drawing/2014/main" id="{272925D0-879F-91C8-BADC-B15C22AEA99B}"/>
              </a:ext>
            </a:extLst>
          </p:cNvPr>
          <p:cNvCxnSpPr>
            <a:cxnSpLocks/>
          </p:cNvCxnSpPr>
          <p:nvPr/>
        </p:nvCxnSpPr>
        <p:spPr>
          <a:xfrm>
            <a:off x="2170335" y="4534817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線接點 315">
            <a:extLst>
              <a:ext uri="{FF2B5EF4-FFF2-40B4-BE49-F238E27FC236}">
                <a16:creationId xmlns:a16="http://schemas.microsoft.com/office/drawing/2014/main" id="{94F05FE9-328E-9F0B-6C06-048510FCD04A}"/>
              </a:ext>
            </a:extLst>
          </p:cNvPr>
          <p:cNvCxnSpPr>
            <a:cxnSpLocks/>
          </p:cNvCxnSpPr>
          <p:nvPr/>
        </p:nvCxnSpPr>
        <p:spPr>
          <a:xfrm>
            <a:off x="10222746" y="2605484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線接點 316">
            <a:extLst>
              <a:ext uri="{FF2B5EF4-FFF2-40B4-BE49-F238E27FC236}">
                <a16:creationId xmlns:a16="http://schemas.microsoft.com/office/drawing/2014/main" id="{6037BA47-6257-AD39-253A-075DD17A93B8}"/>
              </a:ext>
            </a:extLst>
          </p:cNvPr>
          <p:cNvCxnSpPr>
            <a:cxnSpLocks/>
          </p:cNvCxnSpPr>
          <p:nvPr/>
        </p:nvCxnSpPr>
        <p:spPr>
          <a:xfrm>
            <a:off x="10254595" y="4558307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線接點 317">
            <a:extLst>
              <a:ext uri="{FF2B5EF4-FFF2-40B4-BE49-F238E27FC236}">
                <a16:creationId xmlns:a16="http://schemas.microsoft.com/office/drawing/2014/main" id="{992E799D-D5A5-4B30-B76B-B0001C950BC7}"/>
              </a:ext>
            </a:extLst>
          </p:cNvPr>
          <p:cNvCxnSpPr>
            <a:cxnSpLocks/>
          </p:cNvCxnSpPr>
          <p:nvPr/>
        </p:nvCxnSpPr>
        <p:spPr>
          <a:xfrm>
            <a:off x="-1168670" y="2579229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線接點 318">
            <a:extLst>
              <a:ext uri="{FF2B5EF4-FFF2-40B4-BE49-F238E27FC236}">
                <a16:creationId xmlns:a16="http://schemas.microsoft.com/office/drawing/2014/main" id="{021A4E63-8585-B10E-0B9D-62DB7E3158BE}"/>
              </a:ext>
            </a:extLst>
          </p:cNvPr>
          <p:cNvCxnSpPr>
            <a:cxnSpLocks/>
          </p:cNvCxnSpPr>
          <p:nvPr/>
        </p:nvCxnSpPr>
        <p:spPr>
          <a:xfrm>
            <a:off x="-1221093" y="4531546"/>
            <a:ext cx="1397632" cy="6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線接點 319">
            <a:extLst>
              <a:ext uri="{FF2B5EF4-FFF2-40B4-BE49-F238E27FC236}">
                <a16:creationId xmlns:a16="http://schemas.microsoft.com/office/drawing/2014/main" id="{334EA845-BF80-26A5-5947-86423858CCDF}"/>
              </a:ext>
            </a:extLst>
          </p:cNvPr>
          <p:cNvCxnSpPr>
            <a:cxnSpLocks/>
          </p:cNvCxnSpPr>
          <p:nvPr/>
        </p:nvCxnSpPr>
        <p:spPr>
          <a:xfrm>
            <a:off x="7772357" y="2632540"/>
            <a:ext cx="438124" cy="3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群組 349">
            <a:extLst>
              <a:ext uri="{FF2B5EF4-FFF2-40B4-BE49-F238E27FC236}">
                <a16:creationId xmlns:a16="http://schemas.microsoft.com/office/drawing/2014/main" id="{56C309C9-3439-8AED-DDFF-39CF4AA09FD8}"/>
              </a:ext>
            </a:extLst>
          </p:cNvPr>
          <p:cNvGrpSpPr/>
          <p:nvPr/>
        </p:nvGrpSpPr>
        <p:grpSpPr>
          <a:xfrm>
            <a:off x="0" y="224497"/>
            <a:ext cx="1757633" cy="1164908"/>
            <a:chOff x="-182888" y="142178"/>
            <a:chExt cx="1757633" cy="1164908"/>
          </a:xfrm>
        </p:grpSpPr>
        <p:sp>
          <p:nvSpPr>
            <p:cNvPr id="324" name="立方體 323">
              <a:extLst>
                <a:ext uri="{FF2B5EF4-FFF2-40B4-BE49-F238E27FC236}">
                  <a16:creationId xmlns:a16="http://schemas.microsoft.com/office/drawing/2014/main" id="{F13EE022-D97D-ABD0-5EB3-237D00750221}"/>
                </a:ext>
              </a:extLst>
            </p:cNvPr>
            <p:cNvSpPr/>
            <p:nvPr/>
          </p:nvSpPr>
          <p:spPr>
            <a:xfrm>
              <a:off x="1099260" y="495606"/>
              <a:ext cx="475485" cy="457200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5" name="立方體 324">
              <a:extLst>
                <a:ext uri="{FF2B5EF4-FFF2-40B4-BE49-F238E27FC236}">
                  <a16:creationId xmlns:a16="http://schemas.microsoft.com/office/drawing/2014/main" id="{4E0EF1DE-B970-0CC3-8986-0FDFBE31985C}"/>
                </a:ext>
              </a:extLst>
            </p:cNvPr>
            <p:cNvSpPr/>
            <p:nvPr/>
          </p:nvSpPr>
          <p:spPr>
            <a:xfrm>
              <a:off x="356491" y="142178"/>
              <a:ext cx="360716" cy="386141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6" name="立方體 325">
              <a:extLst>
                <a:ext uri="{FF2B5EF4-FFF2-40B4-BE49-F238E27FC236}">
                  <a16:creationId xmlns:a16="http://schemas.microsoft.com/office/drawing/2014/main" id="{67EB871D-8369-CFA7-1F54-812D5AEEAB20}"/>
                </a:ext>
              </a:extLst>
            </p:cNvPr>
            <p:cNvSpPr/>
            <p:nvPr/>
          </p:nvSpPr>
          <p:spPr>
            <a:xfrm>
              <a:off x="249748" y="849886"/>
              <a:ext cx="475485" cy="457200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28" name="直線接點 327">
              <a:extLst>
                <a:ext uri="{FF2B5EF4-FFF2-40B4-BE49-F238E27FC236}">
                  <a16:creationId xmlns:a16="http://schemas.microsoft.com/office/drawing/2014/main" id="{16ED9637-380F-9BC2-B8B3-948AA03E4672}"/>
                </a:ext>
              </a:extLst>
            </p:cNvPr>
            <p:cNvCxnSpPr>
              <a:cxnSpLocks/>
            </p:cNvCxnSpPr>
            <p:nvPr/>
          </p:nvCxnSpPr>
          <p:spPr>
            <a:xfrm>
              <a:off x="-182888" y="347432"/>
              <a:ext cx="519204" cy="20416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線接點 331">
              <a:extLst>
                <a:ext uri="{FF2B5EF4-FFF2-40B4-BE49-F238E27FC236}">
                  <a16:creationId xmlns:a16="http://schemas.microsoft.com/office/drawing/2014/main" id="{47860F5E-AA82-58CD-50E8-50BEAABF61D8}"/>
                </a:ext>
              </a:extLst>
            </p:cNvPr>
            <p:cNvCxnSpPr>
              <a:cxnSpLocks/>
              <a:endCxn id="326" idx="0"/>
            </p:cNvCxnSpPr>
            <p:nvPr/>
          </p:nvCxnSpPr>
          <p:spPr>
            <a:xfrm flipH="1">
              <a:off x="544641" y="544386"/>
              <a:ext cx="9502" cy="3055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線接點 341">
              <a:extLst>
                <a:ext uri="{FF2B5EF4-FFF2-40B4-BE49-F238E27FC236}">
                  <a16:creationId xmlns:a16="http://schemas.microsoft.com/office/drawing/2014/main" id="{8674A3C1-C1DB-2008-EB16-6BC7F59D7701}"/>
                </a:ext>
              </a:extLst>
            </p:cNvPr>
            <p:cNvCxnSpPr>
              <a:cxnSpLocks/>
              <a:stCxn id="324" idx="2"/>
              <a:endCxn id="326" idx="5"/>
            </p:cNvCxnSpPr>
            <p:nvPr/>
          </p:nvCxnSpPr>
          <p:spPr>
            <a:xfrm flipH="1">
              <a:off x="725233" y="781356"/>
              <a:ext cx="374027" cy="23998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線接點 345">
              <a:extLst>
                <a:ext uri="{FF2B5EF4-FFF2-40B4-BE49-F238E27FC236}">
                  <a16:creationId xmlns:a16="http://schemas.microsoft.com/office/drawing/2014/main" id="{C7E1C555-DB77-E0A1-A384-598066B17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382" y="318569"/>
              <a:ext cx="361878" cy="290996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群組 363">
            <a:extLst>
              <a:ext uri="{FF2B5EF4-FFF2-40B4-BE49-F238E27FC236}">
                <a16:creationId xmlns:a16="http://schemas.microsoft.com/office/drawing/2014/main" id="{929172BB-11CC-9C1B-2F6C-8F2864886F1B}"/>
              </a:ext>
            </a:extLst>
          </p:cNvPr>
          <p:cNvGrpSpPr/>
          <p:nvPr/>
        </p:nvGrpSpPr>
        <p:grpSpPr>
          <a:xfrm rot="16021247" flipH="1">
            <a:off x="10572114" y="67657"/>
            <a:ext cx="1635519" cy="1164908"/>
            <a:chOff x="-182888" y="142178"/>
            <a:chExt cx="1757633" cy="1164908"/>
          </a:xfrm>
        </p:grpSpPr>
        <p:sp>
          <p:nvSpPr>
            <p:cNvPr id="365" name="立方體 364">
              <a:extLst>
                <a:ext uri="{FF2B5EF4-FFF2-40B4-BE49-F238E27FC236}">
                  <a16:creationId xmlns:a16="http://schemas.microsoft.com/office/drawing/2014/main" id="{0F1046D5-3527-7B2E-C286-25251581A7D2}"/>
                </a:ext>
              </a:extLst>
            </p:cNvPr>
            <p:cNvSpPr/>
            <p:nvPr/>
          </p:nvSpPr>
          <p:spPr>
            <a:xfrm>
              <a:off x="1099260" y="495606"/>
              <a:ext cx="475485" cy="457200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6" name="立方體 365">
              <a:extLst>
                <a:ext uri="{FF2B5EF4-FFF2-40B4-BE49-F238E27FC236}">
                  <a16:creationId xmlns:a16="http://schemas.microsoft.com/office/drawing/2014/main" id="{931174BA-868F-5B92-8F39-F1BBA8F69D37}"/>
                </a:ext>
              </a:extLst>
            </p:cNvPr>
            <p:cNvSpPr/>
            <p:nvPr/>
          </p:nvSpPr>
          <p:spPr>
            <a:xfrm>
              <a:off x="356491" y="142178"/>
              <a:ext cx="360716" cy="386141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7" name="立方體 366">
              <a:extLst>
                <a:ext uri="{FF2B5EF4-FFF2-40B4-BE49-F238E27FC236}">
                  <a16:creationId xmlns:a16="http://schemas.microsoft.com/office/drawing/2014/main" id="{DBA422F9-68E8-8183-9708-C4E4F32FB31D}"/>
                </a:ext>
              </a:extLst>
            </p:cNvPr>
            <p:cNvSpPr/>
            <p:nvPr/>
          </p:nvSpPr>
          <p:spPr>
            <a:xfrm>
              <a:off x="249748" y="849886"/>
              <a:ext cx="475485" cy="457200"/>
            </a:xfrm>
            <a:prstGeom prst="cube">
              <a:avLst/>
            </a:pr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8" name="直線接點 367">
              <a:extLst>
                <a:ext uri="{FF2B5EF4-FFF2-40B4-BE49-F238E27FC236}">
                  <a16:creationId xmlns:a16="http://schemas.microsoft.com/office/drawing/2014/main" id="{7AECF8FF-9127-66C3-D8AD-E999DD11466F}"/>
                </a:ext>
              </a:extLst>
            </p:cNvPr>
            <p:cNvCxnSpPr>
              <a:cxnSpLocks/>
            </p:cNvCxnSpPr>
            <p:nvPr/>
          </p:nvCxnSpPr>
          <p:spPr>
            <a:xfrm>
              <a:off x="-182888" y="347432"/>
              <a:ext cx="519204" cy="20416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線接點 368">
              <a:extLst>
                <a:ext uri="{FF2B5EF4-FFF2-40B4-BE49-F238E27FC236}">
                  <a16:creationId xmlns:a16="http://schemas.microsoft.com/office/drawing/2014/main" id="{836EE342-B64D-CFA2-C0F4-B7A72D728DD0}"/>
                </a:ext>
              </a:extLst>
            </p:cNvPr>
            <p:cNvCxnSpPr>
              <a:cxnSpLocks/>
              <a:endCxn id="367" idx="0"/>
            </p:cNvCxnSpPr>
            <p:nvPr/>
          </p:nvCxnSpPr>
          <p:spPr>
            <a:xfrm flipH="1">
              <a:off x="544641" y="544386"/>
              <a:ext cx="9502" cy="3055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接點 369">
              <a:extLst>
                <a:ext uri="{FF2B5EF4-FFF2-40B4-BE49-F238E27FC236}">
                  <a16:creationId xmlns:a16="http://schemas.microsoft.com/office/drawing/2014/main" id="{7C807619-A2A7-7B67-BA8B-20733C08F550}"/>
                </a:ext>
              </a:extLst>
            </p:cNvPr>
            <p:cNvCxnSpPr>
              <a:cxnSpLocks/>
              <a:stCxn id="365" idx="2"/>
              <a:endCxn id="367" idx="5"/>
            </p:cNvCxnSpPr>
            <p:nvPr/>
          </p:nvCxnSpPr>
          <p:spPr>
            <a:xfrm flipH="1">
              <a:off x="725233" y="781356"/>
              <a:ext cx="374027" cy="23998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線接點 370">
              <a:extLst>
                <a:ext uri="{FF2B5EF4-FFF2-40B4-BE49-F238E27FC236}">
                  <a16:creationId xmlns:a16="http://schemas.microsoft.com/office/drawing/2014/main" id="{F669DAA2-3F95-0A24-7AD7-50402F5BF3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382" y="318569"/>
              <a:ext cx="361878" cy="290996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文字方塊 372">
            <a:extLst>
              <a:ext uri="{FF2B5EF4-FFF2-40B4-BE49-F238E27FC236}">
                <a16:creationId xmlns:a16="http://schemas.microsoft.com/office/drawing/2014/main" id="{B2BDB3FD-49F7-B573-B494-54F8B4D90C69}"/>
              </a:ext>
            </a:extLst>
          </p:cNvPr>
          <p:cNvSpPr txBox="1"/>
          <p:nvPr/>
        </p:nvSpPr>
        <p:spPr>
          <a:xfrm>
            <a:off x="2737648" y="5753572"/>
            <a:ext cx="6714308" cy="369332"/>
          </a:xfrm>
          <a:prstGeom prst="rect">
            <a:avLst/>
          </a:prstGeom>
          <a:noFill/>
          <a:ln w="41275">
            <a:solidFill>
              <a:srgbClr val="8F7017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智能合約為基礎之未上市上櫃股票交易平台</a:t>
            </a:r>
          </a:p>
        </p:txBody>
      </p:sp>
      <p:sp>
        <p:nvSpPr>
          <p:cNvPr id="393" name="橢圓 392">
            <a:extLst>
              <a:ext uri="{FF2B5EF4-FFF2-40B4-BE49-F238E27FC236}">
                <a16:creationId xmlns:a16="http://schemas.microsoft.com/office/drawing/2014/main" id="{414492FF-E93C-F3FE-C714-5CA38F9BB4BE}"/>
              </a:ext>
            </a:extLst>
          </p:cNvPr>
          <p:cNvSpPr/>
          <p:nvPr/>
        </p:nvSpPr>
        <p:spPr>
          <a:xfrm>
            <a:off x="4058030" y="577925"/>
            <a:ext cx="187968" cy="151391"/>
          </a:xfrm>
          <a:prstGeom prst="ellipse">
            <a:avLst/>
          </a:prstGeom>
          <a:solidFill>
            <a:srgbClr val="533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4" name="橢圓 393">
            <a:extLst>
              <a:ext uri="{FF2B5EF4-FFF2-40B4-BE49-F238E27FC236}">
                <a16:creationId xmlns:a16="http://schemas.microsoft.com/office/drawing/2014/main" id="{AB36A528-7E53-CB7B-B575-A4FCBAC0BF7F}"/>
              </a:ext>
            </a:extLst>
          </p:cNvPr>
          <p:cNvSpPr/>
          <p:nvPr/>
        </p:nvSpPr>
        <p:spPr>
          <a:xfrm>
            <a:off x="4058030" y="970322"/>
            <a:ext cx="187968" cy="151391"/>
          </a:xfrm>
          <a:prstGeom prst="ellipse">
            <a:avLst/>
          </a:prstGeom>
          <a:solidFill>
            <a:srgbClr val="533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5" name="橢圓 394">
            <a:extLst>
              <a:ext uri="{FF2B5EF4-FFF2-40B4-BE49-F238E27FC236}">
                <a16:creationId xmlns:a16="http://schemas.microsoft.com/office/drawing/2014/main" id="{DCDCC1FC-9504-5862-591D-A4614A074835}"/>
              </a:ext>
            </a:extLst>
          </p:cNvPr>
          <p:cNvSpPr/>
          <p:nvPr/>
        </p:nvSpPr>
        <p:spPr>
          <a:xfrm>
            <a:off x="7977329" y="567942"/>
            <a:ext cx="187968" cy="151391"/>
          </a:xfrm>
          <a:prstGeom prst="ellipse">
            <a:avLst/>
          </a:prstGeom>
          <a:solidFill>
            <a:srgbClr val="533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6" name="橢圓 395">
            <a:extLst>
              <a:ext uri="{FF2B5EF4-FFF2-40B4-BE49-F238E27FC236}">
                <a16:creationId xmlns:a16="http://schemas.microsoft.com/office/drawing/2014/main" id="{747EE167-12BB-47EE-1621-03BE2C41AC8E}"/>
              </a:ext>
            </a:extLst>
          </p:cNvPr>
          <p:cNvSpPr/>
          <p:nvPr/>
        </p:nvSpPr>
        <p:spPr>
          <a:xfrm>
            <a:off x="7977329" y="960339"/>
            <a:ext cx="187968" cy="151391"/>
          </a:xfrm>
          <a:prstGeom prst="ellipse">
            <a:avLst/>
          </a:prstGeom>
          <a:solidFill>
            <a:srgbClr val="533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8" name="直線接點 397">
            <a:extLst>
              <a:ext uri="{FF2B5EF4-FFF2-40B4-BE49-F238E27FC236}">
                <a16:creationId xmlns:a16="http://schemas.microsoft.com/office/drawing/2014/main" id="{7FD2DCA1-6A20-ED3C-F8C6-E99EB3205027}"/>
              </a:ext>
            </a:extLst>
          </p:cNvPr>
          <p:cNvCxnSpPr/>
          <p:nvPr/>
        </p:nvCxnSpPr>
        <p:spPr>
          <a:xfrm>
            <a:off x="0" y="1676401"/>
            <a:ext cx="1219200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D2B4DC3E-FA6E-5033-59E3-D0EBA114DAD2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43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480C2B3-412D-3C7D-8D2F-70B52266A98E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529B52B-9796-3611-F223-1F238CAF9C67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760B179-9B0C-D591-785E-9CA048E03CA2}"/>
              </a:ext>
            </a:extLst>
          </p:cNvPr>
          <p:cNvCxnSpPr/>
          <p:nvPr/>
        </p:nvCxnSpPr>
        <p:spPr>
          <a:xfrm>
            <a:off x="1203648" y="814719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68217FB-2C7D-C6F3-FD53-FB70C71D8B0D}"/>
              </a:ext>
            </a:extLst>
          </p:cNvPr>
          <p:cNvGrpSpPr/>
          <p:nvPr/>
        </p:nvGrpSpPr>
        <p:grpSpPr>
          <a:xfrm>
            <a:off x="4761692" y="2871856"/>
            <a:ext cx="3147383" cy="2825044"/>
            <a:chOff x="4399457" y="2390591"/>
            <a:chExt cx="3649383" cy="32167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2E16658-26E3-8C7F-B1CA-A43EA6714CF8}"/>
                </a:ext>
              </a:extLst>
            </p:cNvPr>
            <p:cNvGrpSpPr/>
            <p:nvPr/>
          </p:nvGrpSpPr>
          <p:grpSpPr>
            <a:xfrm rot="21116158">
              <a:off x="4399457" y="2390591"/>
              <a:ext cx="3649383" cy="3216749"/>
              <a:chOff x="3842302" y="3672452"/>
              <a:chExt cx="3649383" cy="3216749"/>
            </a:xfrm>
          </p:grpSpPr>
          <p:sp>
            <p:nvSpPr>
              <p:cNvPr id="2" name="Freeform: Shape 46">
                <a:extLst>
                  <a:ext uri="{FF2B5EF4-FFF2-40B4-BE49-F238E27FC236}">
                    <a16:creationId xmlns:a16="http://schemas.microsoft.com/office/drawing/2014/main" id="{B276E8D3-6017-78C3-3C1F-0C5EA81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87" y="3672452"/>
                <a:ext cx="2075098" cy="2239945"/>
              </a:xfrm>
              <a:custGeom>
                <a:avLst/>
                <a:gdLst>
                  <a:gd name="connsiteX0" fmla="*/ 605613 w 1818241"/>
                  <a:gd name="connsiteY0" fmla="*/ 287 h 1962683"/>
                  <a:gd name="connsiteX1" fmla="*/ 786873 w 1818241"/>
                  <a:gd name="connsiteY1" fmla="*/ 21438 h 1962683"/>
                  <a:gd name="connsiteX2" fmla="*/ 1363574 w 1818241"/>
                  <a:gd name="connsiteY2" fmla="*/ 570077 h 1962683"/>
                  <a:gd name="connsiteX3" fmla="*/ 1768546 w 1818241"/>
                  <a:gd name="connsiteY3" fmla="*/ 905926 h 1962683"/>
                  <a:gd name="connsiteX4" fmla="*/ 1813080 w 1818241"/>
                  <a:gd name="connsiteY4" fmla="*/ 1215817 h 1962683"/>
                  <a:gd name="connsiteX5" fmla="*/ 1809826 w 1818241"/>
                  <a:gd name="connsiteY5" fmla="*/ 1231027 h 1962683"/>
                  <a:gd name="connsiteX6" fmla="*/ 1805511 w 1818241"/>
                  <a:gd name="connsiteY6" fmla="*/ 1251190 h 1962683"/>
                  <a:gd name="connsiteX7" fmla="*/ 1794891 w 1818241"/>
                  <a:gd name="connsiteY7" fmla="*/ 1295159 h 1962683"/>
                  <a:gd name="connsiteX8" fmla="*/ 1787075 w 1818241"/>
                  <a:gd name="connsiteY8" fmla="*/ 1315982 h 1962683"/>
                  <a:gd name="connsiteX9" fmla="*/ 1769073 w 1818241"/>
                  <a:gd name="connsiteY9" fmla="*/ 1360854 h 1962683"/>
                  <a:gd name="connsiteX10" fmla="*/ 1767039 w 1818241"/>
                  <a:gd name="connsiteY10" fmla="*/ 1364448 h 1962683"/>
                  <a:gd name="connsiteX11" fmla="*/ 1735658 w 1818241"/>
                  <a:gd name="connsiteY11" fmla="*/ 1418482 h 1962683"/>
                  <a:gd name="connsiteX12" fmla="*/ 1725911 w 1818241"/>
                  <a:gd name="connsiteY12" fmla="*/ 1430759 h 1962683"/>
                  <a:gd name="connsiteX13" fmla="*/ 1694216 w 1818241"/>
                  <a:gd name="connsiteY13" fmla="*/ 1469948 h 1962683"/>
                  <a:gd name="connsiteX14" fmla="*/ 1768546 w 1818241"/>
                  <a:gd name="connsiteY14" fmla="*/ 1590443 h 1962683"/>
                  <a:gd name="connsiteX15" fmla="*/ 1777169 w 1818241"/>
                  <a:gd name="connsiteY15" fmla="*/ 1616318 h 1962683"/>
                  <a:gd name="connsiteX16" fmla="*/ 1793793 w 1818241"/>
                  <a:gd name="connsiteY16" fmla="*/ 1671059 h 1962683"/>
                  <a:gd name="connsiteX17" fmla="*/ 1802607 w 1818241"/>
                  <a:gd name="connsiteY17" fmla="*/ 1725346 h 1962683"/>
                  <a:gd name="connsiteX18" fmla="*/ 1803607 w 1818241"/>
                  <a:gd name="connsiteY18" fmla="*/ 1737986 h 1962683"/>
                  <a:gd name="connsiteX19" fmla="*/ 1798463 w 1818241"/>
                  <a:gd name="connsiteY19" fmla="*/ 1746796 h 1962683"/>
                  <a:gd name="connsiteX20" fmla="*/ 1440467 w 1818241"/>
                  <a:gd name="connsiteY20" fmla="*/ 1962185 h 1962683"/>
                  <a:gd name="connsiteX21" fmla="*/ 1181593 w 1818241"/>
                  <a:gd name="connsiteY21" fmla="*/ 1680174 h 1962683"/>
                  <a:gd name="connsiteX22" fmla="*/ 968854 w 1818241"/>
                  <a:gd name="connsiteY22" fmla="*/ 1544296 h 1962683"/>
                  <a:gd name="connsiteX23" fmla="*/ 856077 w 1818241"/>
                  <a:gd name="connsiteY23" fmla="*/ 1144353 h 1962683"/>
                  <a:gd name="connsiteX24" fmla="*/ 838064 w 1818241"/>
                  <a:gd name="connsiteY24" fmla="*/ 1146064 h 1962683"/>
                  <a:gd name="connsiteX25" fmla="*/ 775939 w 1818241"/>
                  <a:gd name="connsiteY25" fmla="*/ 1151964 h 1962683"/>
                  <a:gd name="connsiteX26" fmla="*/ 525435 w 1818241"/>
                  <a:gd name="connsiteY26" fmla="*/ 1123843 h 1962683"/>
                  <a:gd name="connsiteX27" fmla="*/ 20501 w 1818241"/>
                  <a:gd name="connsiteY27" fmla="*/ 344468 h 1962683"/>
                  <a:gd name="connsiteX28" fmla="*/ 166599 w 1818241"/>
                  <a:gd name="connsiteY28" fmla="*/ 121423 h 1962683"/>
                  <a:gd name="connsiteX29" fmla="*/ 605613 w 1818241"/>
                  <a:gd name="connsiteY29" fmla="*/ 287 h 196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18241" h="1962683">
                    <a:moveTo>
                      <a:pt x="605613" y="287"/>
                    </a:moveTo>
                    <a:cubicBezTo>
                      <a:pt x="664484" y="1729"/>
                      <a:pt x="725358" y="8619"/>
                      <a:pt x="786873" y="21438"/>
                    </a:cubicBezTo>
                    <a:cubicBezTo>
                      <a:pt x="1145709" y="95786"/>
                      <a:pt x="1396894" y="339341"/>
                      <a:pt x="1363574" y="570077"/>
                    </a:cubicBezTo>
                    <a:cubicBezTo>
                      <a:pt x="1530176" y="593151"/>
                      <a:pt x="1689090" y="716210"/>
                      <a:pt x="1768546" y="905926"/>
                    </a:cubicBezTo>
                    <a:cubicBezTo>
                      <a:pt x="1813401" y="1009758"/>
                      <a:pt x="1826857" y="1117434"/>
                      <a:pt x="1813080" y="1215817"/>
                    </a:cubicBezTo>
                    <a:lnTo>
                      <a:pt x="1809826" y="1231027"/>
                    </a:lnTo>
                    <a:lnTo>
                      <a:pt x="1805511" y="1251190"/>
                    </a:lnTo>
                    <a:lnTo>
                      <a:pt x="1794891" y="1295159"/>
                    </a:lnTo>
                    <a:lnTo>
                      <a:pt x="1787075" y="1315982"/>
                    </a:lnTo>
                    <a:lnTo>
                      <a:pt x="1769073" y="1360854"/>
                    </a:lnTo>
                    <a:lnTo>
                      <a:pt x="1767039" y="1364448"/>
                    </a:lnTo>
                    <a:lnTo>
                      <a:pt x="1735658" y="1418482"/>
                    </a:lnTo>
                    <a:lnTo>
                      <a:pt x="1725911" y="1430759"/>
                    </a:lnTo>
                    <a:lnTo>
                      <a:pt x="1694216" y="1469948"/>
                    </a:lnTo>
                    <a:cubicBezTo>
                      <a:pt x="1724973" y="1505840"/>
                      <a:pt x="1748041" y="1544296"/>
                      <a:pt x="1768546" y="1590443"/>
                    </a:cubicBezTo>
                    <a:lnTo>
                      <a:pt x="1777169" y="1616318"/>
                    </a:lnTo>
                    <a:lnTo>
                      <a:pt x="1793793" y="1671059"/>
                    </a:lnTo>
                    <a:lnTo>
                      <a:pt x="1802607" y="1725346"/>
                    </a:lnTo>
                    <a:lnTo>
                      <a:pt x="1803607" y="1737986"/>
                    </a:lnTo>
                    <a:lnTo>
                      <a:pt x="1798463" y="1746796"/>
                    </a:lnTo>
                    <a:cubicBezTo>
                      <a:pt x="1776596" y="1792257"/>
                      <a:pt x="1693895" y="1973401"/>
                      <a:pt x="1440467" y="1962185"/>
                    </a:cubicBezTo>
                    <a:cubicBezTo>
                      <a:pt x="1271302" y="1954493"/>
                      <a:pt x="1161088" y="1841689"/>
                      <a:pt x="1181593" y="1680174"/>
                    </a:cubicBezTo>
                    <a:cubicBezTo>
                      <a:pt x="1099573" y="1654536"/>
                      <a:pt x="1025243" y="1608389"/>
                      <a:pt x="968854" y="1544296"/>
                    </a:cubicBezTo>
                    <a:cubicBezTo>
                      <a:pt x="871456" y="1434055"/>
                      <a:pt x="835572" y="1290486"/>
                      <a:pt x="856077" y="1144353"/>
                    </a:cubicBezTo>
                    <a:lnTo>
                      <a:pt x="838064" y="1146064"/>
                    </a:lnTo>
                    <a:lnTo>
                      <a:pt x="775939" y="1151964"/>
                    </a:lnTo>
                    <a:cubicBezTo>
                      <a:pt x="694601" y="1155570"/>
                      <a:pt x="610018" y="1146917"/>
                      <a:pt x="525435" y="1123843"/>
                    </a:cubicBezTo>
                    <a:cubicBezTo>
                      <a:pt x="156347" y="1018730"/>
                      <a:pt x="-71771" y="670063"/>
                      <a:pt x="20501" y="344468"/>
                    </a:cubicBezTo>
                    <a:cubicBezTo>
                      <a:pt x="46133" y="254738"/>
                      <a:pt x="161473" y="118860"/>
                      <a:pt x="166599" y="121423"/>
                    </a:cubicBezTo>
                    <a:cubicBezTo>
                      <a:pt x="270405" y="40666"/>
                      <a:pt x="428998" y="-4039"/>
                      <a:pt x="605613" y="287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Freeform: Shape 47">
                <a:extLst>
                  <a:ext uri="{FF2B5EF4-FFF2-40B4-BE49-F238E27FC236}">
                    <a16:creationId xmlns:a16="http://schemas.microsoft.com/office/drawing/2014/main" id="{1A733441-67E3-3488-543F-4CCCB2C49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303" y="4978464"/>
                <a:ext cx="2897720" cy="1910737"/>
              </a:xfrm>
              <a:custGeom>
                <a:avLst/>
                <a:gdLst>
                  <a:gd name="connsiteX0" fmla="*/ 1587093 w 2539038"/>
                  <a:gd name="connsiteY0" fmla="*/ 0 h 1674225"/>
                  <a:gd name="connsiteX1" fmla="*/ 1699870 w 2539038"/>
                  <a:gd name="connsiteY1" fmla="*/ 399943 h 1674225"/>
                  <a:gd name="connsiteX2" fmla="*/ 1912609 w 2539038"/>
                  <a:gd name="connsiteY2" fmla="*/ 535821 h 1674225"/>
                  <a:gd name="connsiteX3" fmla="*/ 2171483 w 2539038"/>
                  <a:gd name="connsiteY3" fmla="*/ 817832 h 1674225"/>
                  <a:gd name="connsiteX4" fmla="*/ 2529479 w 2539038"/>
                  <a:gd name="connsiteY4" fmla="*/ 602443 h 1674225"/>
                  <a:gd name="connsiteX5" fmla="*/ 2534623 w 2539038"/>
                  <a:gd name="connsiteY5" fmla="*/ 593633 h 1674225"/>
                  <a:gd name="connsiteX6" fmla="*/ 2539038 w 2539038"/>
                  <a:gd name="connsiteY6" fmla="*/ 649425 h 1674225"/>
                  <a:gd name="connsiteX7" fmla="*/ 2187434 w 2539038"/>
                  <a:gd name="connsiteY7" fmla="*/ 1143435 h 1674225"/>
                  <a:gd name="connsiteX8" fmla="*/ 1677119 w 2539038"/>
                  <a:gd name="connsiteY8" fmla="*/ 1115228 h 1674225"/>
                  <a:gd name="connsiteX9" fmla="*/ 1674554 w 2539038"/>
                  <a:gd name="connsiteY9" fmla="*/ 1135742 h 1674225"/>
                  <a:gd name="connsiteX10" fmla="*/ 2007926 w 2539038"/>
                  <a:gd name="connsiteY10" fmla="*/ 1584478 h 1674225"/>
                  <a:gd name="connsiteX11" fmla="*/ 2010491 w 2539038"/>
                  <a:gd name="connsiteY11" fmla="*/ 1587042 h 1674225"/>
                  <a:gd name="connsiteX12" fmla="*/ 1915608 w 2539038"/>
                  <a:gd name="connsiteY12" fmla="*/ 1674225 h 1674225"/>
                  <a:gd name="connsiteX13" fmla="*/ 1377084 w 2539038"/>
                  <a:gd name="connsiteY13" fmla="*/ 1274209 h 1674225"/>
                  <a:gd name="connsiteX14" fmla="*/ 1320667 w 2539038"/>
                  <a:gd name="connsiteY14" fmla="*/ 1135742 h 1674225"/>
                  <a:gd name="connsiteX15" fmla="*/ 994988 w 2539038"/>
                  <a:gd name="connsiteY15" fmla="*/ 1053687 h 1674225"/>
                  <a:gd name="connsiteX16" fmla="*/ 966780 w 2539038"/>
                  <a:gd name="connsiteY16" fmla="*/ 1066508 h 1674225"/>
                  <a:gd name="connsiteX17" fmla="*/ 246183 w 2539038"/>
                  <a:gd name="connsiteY17" fmla="*/ 807524 h 1674225"/>
                  <a:gd name="connsiteX18" fmla="*/ 233361 w 2539038"/>
                  <a:gd name="connsiteY18" fmla="*/ 771625 h 1674225"/>
                  <a:gd name="connsiteX19" fmla="*/ 169251 w 2539038"/>
                  <a:gd name="connsiteY19" fmla="*/ 802395 h 1674225"/>
                  <a:gd name="connsiteX20" fmla="*/ 0 w 2539038"/>
                  <a:gd name="connsiteY20" fmla="*/ 845987 h 1674225"/>
                  <a:gd name="connsiteX21" fmla="*/ 1295023 w 2539038"/>
                  <a:gd name="connsiteY21" fmla="*/ 453663 h 1674225"/>
                  <a:gd name="connsiteX22" fmla="*/ 1343747 w 2539038"/>
                  <a:gd name="connsiteY22" fmla="*/ 466484 h 1674225"/>
                  <a:gd name="connsiteX23" fmla="*/ 1487353 w 2539038"/>
                  <a:gd name="connsiteY23" fmla="*/ 74161 h 1674225"/>
                  <a:gd name="connsiteX24" fmla="*/ 1569080 w 2539038"/>
                  <a:gd name="connsiteY24" fmla="*/ 1711 h 1674225"/>
                  <a:gd name="connsiteX25" fmla="*/ 1587093 w 2539038"/>
                  <a:gd name="connsiteY25" fmla="*/ 0 h 16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39038" h="1674225">
                    <a:moveTo>
                      <a:pt x="1587093" y="0"/>
                    </a:moveTo>
                    <a:cubicBezTo>
                      <a:pt x="1566588" y="146133"/>
                      <a:pt x="1602472" y="289702"/>
                      <a:pt x="1699870" y="399943"/>
                    </a:cubicBezTo>
                    <a:cubicBezTo>
                      <a:pt x="1756259" y="464036"/>
                      <a:pt x="1830589" y="510183"/>
                      <a:pt x="1912609" y="535821"/>
                    </a:cubicBezTo>
                    <a:cubicBezTo>
                      <a:pt x="1892104" y="697336"/>
                      <a:pt x="2002318" y="810140"/>
                      <a:pt x="2171483" y="817832"/>
                    </a:cubicBezTo>
                    <a:cubicBezTo>
                      <a:pt x="2424911" y="829048"/>
                      <a:pt x="2507612" y="647904"/>
                      <a:pt x="2529479" y="602443"/>
                    </a:cubicBezTo>
                    <a:lnTo>
                      <a:pt x="2534623" y="593633"/>
                    </a:lnTo>
                    <a:lnTo>
                      <a:pt x="2539038" y="649425"/>
                    </a:lnTo>
                    <a:cubicBezTo>
                      <a:pt x="2533629" y="854481"/>
                      <a:pt x="2400921" y="1053047"/>
                      <a:pt x="2187434" y="1143435"/>
                    </a:cubicBezTo>
                    <a:cubicBezTo>
                      <a:pt x="2013055" y="1217797"/>
                      <a:pt x="1823290" y="1202411"/>
                      <a:pt x="1677119" y="1115228"/>
                    </a:cubicBezTo>
                    <a:cubicBezTo>
                      <a:pt x="1674554" y="1122921"/>
                      <a:pt x="1674554" y="1128049"/>
                      <a:pt x="1674554" y="1135742"/>
                    </a:cubicBezTo>
                    <a:cubicBezTo>
                      <a:pt x="1674554" y="1346007"/>
                      <a:pt x="1815596" y="1525501"/>
                      <a:pt x="2007926" y="1584478"/>
                    </a:cubicBezTo>
                    <a:cubicBezTo>
                      <a:pt x="2007926" y="1584478"/>
                      <a:pt x="2010491" y="1587042"/>
                      <a:pt x="2010491" y="1587042"/>
                    </a:cubicBezTo>
                    <a:cubicBezTo>
                      <a:pt x="2010491" y="1587042"/>
                      <a:pt x="2010491" y="1587042"/>
                      <a:pt x="1915608" y="1674225"/>
                    </a:cubicBezTo>
                    <a:cubicBezTo>
                      <a:pt x="1705327" y="1646019"/>
                      <a:pt x="1497611" y="1502423"/>
                      <a:pt x="1377084" y="1274209"/>
                    </a:cubicBezTo>
                    <a:cubicBezTo>
                      <a:pt x="1354004" y="1230618"/>
                      <a:pt x="1336053" y="1184462"/>
                      <a:pt x="1320667" y="1135742"/>
                    </a:cubicBezTo>
                    <a:cubicBezTo>
                      <a:pt x="1200140" y="1174205"/>
                      <a:pt x="1071920" y="1138306"/>
                      <a:pt x="994988" y="1053687"/>
                    </a:cubicBezTo>
                    <a:cubicBezTo>
                      <a:pt x="984730" y="1058816"/>
                      <a:pt x="974473" y="1063944"/>
                      <a:pt x="966780" y="1066508"/>
                    </a:cubicBezTo>
                    <a:cubicBezTo>
                      <a:pt x="682131" y="1187026"/>
                      <a:pt x="359016" y="1071637"/>
                      <a:pt x="246183" y="807524"/>
                    </a:cubicBezTo>
                    <a:cubicBezTo>
                      <a:pt x="241054" y="794703"/>
                      <a:pt x="238490" y="781882"/>
                      <a:pt x="233361" y="771625"/>
                    </a:cubicBezTo>
                    <a:cubicBezTo>
                      <a:pt x="212846" y="781882"/>
                      <a:pt x="189766" y="792138"/>
                      <a:pt x="169251" y="802395"/>
                    </a:cubicBezTo>
                    <a:cubicBezTo>
                      <a:pt x="112834" y="825473"/>
                      <a:pt x="56417" y="840858"/>
                      <a:pt x="0" y="845987"/>
                    </a:cubicBezTo>
                    <a:cubicBezTo>
                      <a:pt x="230796" y="497255"/>
                      <a:pt x="753934" y="322889"/>
                      <a:pt x="1295023" y="453663"/>
                    </a:cubicBezTo>
                    <a:cubicBezTo>
                      <a:pt x="1310409" y="458792"/>
                      <a:pt x="1328360" y="461356"/>
                      <a:pt x="1343747" y="466484"/>
                    </a:cubicBezTo>
                    <a:cubicBezTo>
                      <a:pt x="1343747" y="317760"/>
                      <a:pt x="1392470" y="181857"/>
                      <a:pt x="1487353" y="74161"/>
                    </a:cubicBezTo>
                    <a:lnTo>
                      <a:pt x="1569080" y="1711"/>
                    </a:lnTo>
                    <a:lnTo>
                      <a:pt x="1587093" y="0"/>
                    </a:lnTo>
                    <a:close/>
                  </a:path>
                </a:pathLst>
              </a:custGeom>
              <a:solidFill>
                <a:srgbClr val="6B4C09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Freeform 10">
                <a:extLst>
                  <a:ext uri="{FF2B5EF4-FFF2-40B4-BE49-F238E27FC236}">
                    <a16:creationId xmlns:a16="http://schemas.microsoft.com/office/drawing/2014/main" id="{433B95DD-8369-F1FB-0AA4-12B60248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302" y="4554118"/>
                <a:ext cx="1211472" cy="1477524"/>
              </a:xfrm>
              <a:custGeom>
                <a:avLst/>
                <a:gdLst>
                  <a:gd name="T0" fmla="*/ 377 w 414"/>
                  <a:gd name="T1" fmla="*/ 215 h 505"/>
                  <a:gd name="T2" fmla="*/ 374 w 414"/>
                  <a:gd name="T3" fmla="*/ 70 h 505"/>
                  <a:gd name="T4" fmla="*/ 249 w 414"/>
                  <a:gd name="T5" fmla="*/ 49 h 505"/>
                  <a:gd name="T6" fmla="*/ 132 w 414"/>
                  <a:gd name="T7" fmla="*/ 0 h 505"/>
                  <a:gd name="T8" fmla="*/ 108 w 414"/>
                  <a:gd name="T9" fmla="*/ 4 h 505"/>
                  <a:gd name="T10" fmla="*/ 5 w 414"/>
                  <a:gd name="T11" fmla="*/ 120 h 505"/>
                  <a:gd name="T12" fmla="*/ 33 w 414"/>
                  <a:gd name="T13" fmla="*/ 221 h 505"/>
                  <a:gd name="T14" fmla="*/ 38 w 414"/>
                  <a:gd name="T15" fmla="*/ 357 h 505"/>
                  <a:gd name="T16" fmla="*/ 319 w 414"/>
                  <a:gd name="T17" fmla="*/ 458 h 505"/>
                  <a:gd name="T18" fmla="*/ 344 w 414"/>
                  <a:gd name="T19" fmla="*/ 446 h 505"/>
                  <a:gd name="T20" fmla="*/ 398 w 414"/>
                  <a:gd name="T21" fmla="*/ 307 h 505"/>
                  <a:gd name="T22" fmla="*/ 377 w 414"/>
                  <a:gd name="T23" fmla="*/ 21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4" h="505">
                    <a:moveTo>
                      <a:pt x="377" y="215"/>
                    </a:moveTo>
                    <a:cubicBezTo>
                      <a:pt x="414" y="174"/>
                      <a:pt x="413" y="110"/>
                      <a:pt x="374" y="70"/>
                    </a:cubicBezTo>
                    <a:cubicBezTo>
                      <a:pt x="340" y="35"/>
                      <a:pt x="289" y="28"/>
                      <a:pt x="249" y="49"/>
                    </a:cubicBezTo>
                    <a:cubicBezTo>
                      <a:pt x="219" y="19"/>
                      <a:pt x="178" y="0"/>
                      <a:pt x="132" y="0"/>
                    </a:cubicBezTo>
                    <a:cubicBezTo>
                      <a:pt x="124" y="0"/>
                      <a:pt x="108" y="3"/>
                      <a:pt x="108" y="4"/>
                    </a:cubicBezTo>
                    <a:cubicBezTo>
                      <a:pt x="54" y="18"/>
                      <a:pt x="12" y="62"/>
                      <a:pt x="5" y="120"/>
                    </a:cubicBezTo>
                    <a:cubicBezTo>
                      <a:pt x="0" y="157"/>
                      <a:pt x="11" y="193"/>
                      <a:pt x="33" y="221"/>
                    </a:cubicBezTo>
                    <a:cubicBezTo>
                      <a:pt x="19" y="265"/>
                      <a:pt x="20" y="312"/>
                      <a:pt x="38" y="357"/>
                    </a:cubicBezTo>
                    <a:cubicBezTo>
                      <a:pt x="82" y="460"/>
                      <a:pt x="208" y="505"/>
                      <a:pt x="319" y="458"/>
                    </a:cubicBezTo>
                    <a:cubicBezTo>
                      <a:pt x="327" y="454"/>
                      <a:pt x="336" y="450"/>
                      <a:pt x="344" y="446"/>
                    </a:cubicBezTo>
                    <a:cubicBezTo>
                      <a:pt x="344" y="446"/>
                      <a:pt x="404" y="391"/>
                      <a:pt x="398" y="307"/>
                    </a:cubicBezTo>
                    <a:cubicBezTo>
                      <a:pt x="396" y="274"/>
                      <a:pt x="391" y="242"/>
                      <a:pt x="377" y="215"/>
                    </a:cubicBezTo>
                    <a:close/>
                  </a:path>
                </a:pathLst>
              </a:custGeom>
              <a:solidFill>
                <a:srgbClr val="A07C4B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: Shape 49">
                <a:extLst>
                  <a:ext uri="{FF2B5EF4-FFF2-40B4-BE49-F238E27FC236}">
                    <a16:creationId xmlns:a16="http://schemas.microsoft.com/office/drawing/2014/main" id="{8D7F6957-3512-BB18-D792-B6F92E7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372" y="3748771"/>
                <a:ext cx="2214668" cy="1843919"/>
              </a:xfrm>
              <a:custGeom>
                <a:avLst/>
                <a:gdLst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287080 w 2382017"/>
                  <a:gd name="connsiteY5" fmla="*/ 2751692 h 2751705"/>
                  <a:gd name="connsiteX6" fmla="*/ 2318383 w 2382017"/>
                  <a:gd name="connsiteY6" fmla="*/ 2722929 h 2751705"/>
                  <a:gd name="connsiteX7" fmla="*/ 2381947 w 2382017"/>
                  <a:gd name="connsiteY7" fmla="*/ 2664523 h 2751705"/>
                  <a:gd name="connsiteX8" fmla="*/ 2379382 w 2382017"/>
                  <a:gd name="connsiteY8" fmla="*/ 2661959 h 2751705"/>
                  <a:gd name="connsiteX9" fmla="*/ 2309838 w 2382017"/>
                  <a:gd name="connsiteY9" fmla="*/ 2634369 h 2751705"/>
                  <a:gd name="connsiteX10" fmla="*/ 2246633 w 2382017"/>
                  <a:gd name="connsiteY10" fmla="*/ 2596816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18383 w 2382017"/>
                  <a:gd name="connsiteY5" fmla="*/ 2722929 h 2751705"/>
                  <a:gd name="connsiteX6" fmla="*/ 2381947 w 2382017"/>
                  <a:gd name="connsiteY6" fmla="*/ 2664523 h 2751705"/>
                  <a:gd name="connsiteX7" fmla="*/ 2379382 w 2382017"/>
                  <a:gd name="connsiteY7" fmla="*/ 2661959 h 2751705"/>
                  <a:gd name="connsiteX8" fmla="*/ 2309838 w 2382017"/>
                  <a:gd name="connsiteY8" fmla="*/ 2634369 h 2751705"/>
                  <a:gd name="connsiteX9" fmla="*/ 2246633 w 2382017"/>
                  <a:gd name="connsiteY9" fmla="*/ 2596816 h 2751705"/>
                  <a:gd name="connsiteX10" fmla="*/ 2246662 w 2382017"/>
                  <a:gd name="connsiteY10" fmla="*/ 2596804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304981 w 2382017"/>
                  <a:gd name="connsiteY14" fmla="*/ 30851 h 2751705"/>
                  <a:gd name="connsiteX15" fmla="*/ 1014635 w 2382017"/>
                  <a:gd name="connsiteY15" fmla="*/ 2279 h 2751705"/>
                  <a:gd name="connsiteX16" fmla="*/ 1188833 w 2382017"/>
                  <a:gd name="connsiteY16" fmla="*/ 20146 h 2751705"/>
                  <a:gd name="connsiteX17" fmla="*/ 1269119 w 2382017"/>
                  <a:gd name="connsiteY17" fmla="*/ 54522 h 2751705"/>
                  <a:gd name="connsiteX18" fmla="*/ 1269071 w 2382017"/>
                  <a:gd name="connsiteY18" fmla="*/ 54551 h 2751705"/>
                  <a:gd name="connsiteX19" fmla="*/ 1122973 w 2382017"/>
                  <a:gd name="connsiteY19" fmla="*/ 277596 h 2751705"/>
                  <a:gd name="connsiteX20" fmla="*/ 1627907 w 2382017"/>
                  <a:gd name="connsiteY20" fmla="*/ 1056971 h 2751705"/>
                  <a:gd name="connsiteX21" fmla="*/ 1878412 w 2382017"/>
                  <a:gd name="connsiteY21" fmla="*/ 1085092 h 2751705"/>
                  <a:gd name="connsiteX22" fmla="*/ 1940535 w 2382017"/>
                  <a:gd name="connsiteY22" fmla="*/ 1079192 h 2751705"/>
                  <a:gd name="connsiteX23" fmla="*/ 1858809 w 2382017"/>
                  <a:gd name="connsiteY23" fmla="*/ 1151642 h 2751705"/>
                  <a:gd name="connsiteX24" fmla="*/ 1715203 w 2382017"/>
                  <a:gd name="connsiteY24" fmla="*/ 1543965 h 2751705"/>
                  <a:gd name="connsiteX25" fmla="*/ 1666479 w 2382017"/>
                  <a:gd name="connsiteY25" fmla="*/ 1531144 h 2751705"/>
                  <a:gd name="connsiteX26" fmla="*/ 739964 w 2382017"/>
                  <a:gd name="connsiteY26" fmla="*/ 1611601 h 2751705"/>
                  <a:gd name="connsiteX27" fmla="*/ 733019 w 2382017"/>
                  <a:gd name="connsiteY27" fmla="*/ 1615678 h 2751705"/>
                  <a:gd name="connsiteX28" fmla="*/ 742011 w 2382017"/>
                  <a:gd name="connsiteY28" fmla="*/ 1569837 h 2751705"/>
                  <a:gd name="connsiteX29" fmla="*/ 743543 w 2382017"/>
                  <a:gd name="connsiteY29" fmla="*/ 1492698 h 2751705"/>
                  <a:gd name="connsiteX30" fmla="*/ 689699 w 2382017"/>
                  <a:gd name="connsiteY30" fmla="*/ 1256843 h 2751705"/>
                  <a:gd name="connsiteX31" fmla="*/ 682006 w 2382017"/>
                  <a:gd name="connsiteY31" fmla="*/ 885116 h 2751705"/>
                  <a:gd name="connsiteX32" fmla="*/ 361500 w 2382017"/>
                  <a:gd name="connsiteY32" fmla="*/ 831280 h 2751705"/>
                  <a:gd name="connsiteX33" fmla="*/ 61507 w 2382017"/>
                  <a:gd name="connsiteY33" fmla="*/ 705662 h 2751705"/>
                  <a:gd name="connsiteX34" fmla="*/ 6701 w 2382017"/>
                  <a:gd name="connsiteY34" fmla="*/ 713233 h 2751705"/>
                  <a:gd name="connsiteX35" fmla="*/ 0 w 2382017"/>
                  <a:gd name="connsiteY35" fmla="*/ 715904 h 2751705"/>
                  <a:gd name="connsiteX36" fmla="*/ 21970 w 2382017"/>
                  <a:gd name="connsiteY36" fmla="*/ 608104 h 2751705"/>
                  <a:gd name="connsiteX37" fmla="*/ 230744 w 2382017"/>
                  <a:gd name="connsiteY37" fmla="*/ 316068 h 2751705"/>
                  <a:gd name="connsiteX38" fmla="*/ 699973 w 2382017"/>
                  <a:gd name="connsiteY38" fmla="*/ 187876 h 2751705"/>
                  <a:gd name="connsiteX39" fmla="*/ 925613 w 2382017"/>
                  <a:gd name="connsiteY39" fmla="*/ 21227 h 2751705"/>
                  <a:gd name="connsiteX40" fmla="*/ 1014635 w 2382017"/>
                  <a:gd name="connsiteY40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81947 w 2382017"/>
                  <a:gd name="connsiteY5" fmla="*/ 2664523 h 2751705"/>
                  <a:gd name="connsiteX6" fmla="*/ 2379382 w 2382017"/>
                  <a:gd name="connsiteY6" fmla="*/ 2661959 h 2751705"/>
                  <a:gd name="connsiteX7" fmla="*/ 2309838 w 2382017"/>
                  <a:gd name="connsiteY7" fmla="*/ 2634369 h 2751705"/>
                  <a:gd name="connsiteX8" fmla="*/ 2246633 w 2382017"/>
                  <a:gd name="connsiteY8" fmla="*/ 2596816 h 2751705"/>
                  <a:gd name="connsiteX9" fmla="*/ 2246662 w 2382017"/>
                  <a:gd name="connsiteY9" fmla="*/ 2596804 h 2751705"/>
                  <a:gd name="connsiteX10" fmla="*/ 1304981 w 2382017"/>
                  <a:gd name="connsiteY10" fmla="*/ 30851 h 2751705"/>
                  <a:gd name="connsiteX11" fmla="*/ 1305449 w 2382017"/>
                  <a:gd name="connsiteY11" fmla="*/ 32279 h 2751705"/>
                  <a:gd name="connsiteX12" fmla="*/ 1270903 w 2382017"/>
                  <a:gd name="connsiteY12" fmla="*/ 53430 h 2751705"/>
                  <a:gd name="connsiteX13" fmla="*/ 1304981 w 2382017"/>
                  <a:gd name="connsiteY13" fmla="*/ 30851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79382 w 2382017"/>
                  <a:gd name="connsiteY5" fmla="*/ 2661959 h 2664535"/>
                  <a:gd name="connsiteX6" fmla="*/ 2309838 w 2382017"/>
                  <a:gd name="connsiteY6" fmla="*/ 2634369 h 2664535"/>
                  <a:gd name="connsiteX7" fmla="*/ 2246633 w 2382017"/>
                  <a:gd name="connsiteY7" fmla="*/ 2596816 h 2664535"/>
                  <a:gd name="connsiteX8" fmla="*/ 2246662 w 2382017"/>
                  <a:gd name="connsiteY8" fmla="*/ 2596804 h 2664535"/>
                  <a:gd name="connsiteX9" fmla="*/ 1304981 w 2382017"/>
                  <a:gd name="connsiteY9" fmla="*/ 30851 h 2664535"/>
                  <a:gd name="connsiteX10" fmla="*/ 1305449 w 2382017"/>
                  <a:gd name="connsiteY10" fmla="*/ 32279 h 2664535"/>
                  <a:gd name="connsiteX11" fmla="*/ 1270903 w 2382017"/>
                  <a:gd name="connsiteY11" fmla="*/ 53430 h 2664535"/>
                  <a:gd name="connsiteX12" fmla="*/ 1304981 w 2382017"/>
                  <a:gd name="connsiteY12" fmla="*/ 30851 h 2664535"/>
                  <a:gd name="connsiteX13" fmla="*/ 1014635 w 2382017"/>
                  <a:gd name="connsiteY13" fmla="*/ 2279 h 2664535"/>
                  <a:gd name="connsiteX14" fmla="*/ 1188833 w 2382017"/>
                  <a:gd name="connsiteY14" fmla="*/ 20146 h 2664535"/>
                  <a:gd name="connsiteX15" fmla="*/ 1269119 w 2382017"/>
                  <a:gd name="connsiteY15" fmla="*/ 54522 h 2664535"/>
                  <a:gd name="connsiteX16" fmla="*/ 1269071 w 2382017"/>
                  <a:gd name="connsiteY16" fmla="*/ 54551 h 2664535"/>
                  <a:gd name="connsiteX17" fmla="*/ 1122973 w 2382017"/>
                  <a:gd name="connsiteY17" fmla="*/ 277596 h 2664535"/>
                  <a:gd name="connsiteX18" fmla="*/ 1627907 w 2382017"/>
                  <a:gd name="connsiteY18" fmla="*/ 1056971 h 2664535"/>
                  <a:gd name="connsiteX19" fmla="*/ 1878412 w 2382017"/>
                  <a:gd name="connsiteY19" fmla="*/ 1085092 h 2664535"/>
                  <a:gd name="connsiteX20" fmla="*/ 1940535 w 2382017"/>
                  <a:gd name="connsiteY20" fmla="*/ 1079192 h 2664535"/>
                  <a:gd name="connsiteX21" fmla="*/ 1858809 w 2382017"/>
                  <a:gd name="connsiteY21" fmla="*/ 1151642 h 2664535"/>
                  <a:gd name="connsiteX22" fmla="*/ 1715203 w 2382017"/>
                  <a:gd name="connsiteY22" fmla="*/ 1543965 h 2664535"/>
                  <a:gd name="connsiteX23" fmla="*/ 1666479 w 2382017"/>
                  <a:gd name="connsiteY23" fmla="*/ 1531144 h 2664535"/>
                  <a:gd name="connsiteX24" fmla="*/ 739964 w 2382017"/>
                  <a:gd name="connsiteY24" fmla="*/ 1611601 h 2664535"/>
                  <a:gd name="connsiteX25" fmla="*/ 733019 w 2382017"/>
                  <a:gd name="connsiteY25" fmla="*/ 1615678 h 2664535"/>
                  <a:gd name="connsiteX26" fmla="*/ 742011 w 2382017"/>
                  <a:gd name="connsiteY26" fmla="*/ 1569837 h 2664535"/>
                  <a:gd name="connsiteX27" fmla="*/ 743543 w 2382017"/>
                  <a:gd name="connsiteY27" fmla="*/ 1492698 h 2664535"/>
                  <a:gd name="connsiteX28" fmla="*/ 689699 w 2382017"/>
                  <a:gd name="connsiteY28" fmla="*/ 1256843 h 2664535"/>
                  <a:gd name="connsiteX29" fmla="*/ 682006 w 2382017"/>
                  <a:gd name="connsiteY29" fmla="*/ 885116 h 2664535"/>
                  <a:gd name="connsiteX30" fmla="*/ 361500 w 2382017"/>
                  <a:gd name="connsiteY30" fmla="*/ 831280 h 2664535"/>
                  <a:gd name="connsiteX31" fmla="*/ 61507 w 2382017"/>
                  <a:gd name="connsiteY31" fmla="*/ 705662 h 2664535"/>
                  <a:gd name="connsiteX32" fmla="*/ 6701 w 2382017"/>
                  <a:gd name="connsiteY32" fmla="*/ 713233 h 2664535"/>
                  <a:gd name="connsiteX33" fmla="*/ 0 w 2382017"/>
                  <a:gd name="connsiteY33" fmla="*/ 715904 h 2664535"/>
                  <a:gd name="connsiteX34" fmla="*/ 21970 w 2382017"/>
                  <a:gd name="connsiteY34" fmla="*/ 608104 h 2664535"/>
                  <a:gd name="connsiteX35" fmla="*/ 230744 w 2382017"/>
                  <a:gd name="connsiteY35" fmla="*/ 316068 h 2664535"/>
                  <a:gd name="connsiteX36" fmla="*/ 699973 w 2382017"/>
                  <a:gd name="connsiteY36" fmla="*/ 187876 h 2664535"/>
                  <a:gd name="connsiteX37" fmla="*/ 925613 w 2382017"/>
                  <a:gd name="connsiteY37" fmla="*/ 21227 h 2664535"/>
                  <a:gd name="connsiteX38" fmla="*/ 1014635 w 2382017"/>
                  <a:gd name="connsiteY38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09838 w 2382017"/>
                  <a:gd name="connsiteY5" fmla="*/ 2634369 h 2664535"/>
                  <a:gd name="connsiteX6" fmla="*/ 2246633 w 2382017"/>
                  <a:gd name="connsiteY6" fmla="*/ 2596816 h 2664535"/>
                  <a:gd name="connsiteX7" fmla="*/ 2246662 w 2382017"/>
                  <a:gd name="connsiteY7" fmla="*/ 2596804 h 2664535"/>
                  <a:gd name="connsiteX8" fmla="*/ 1304981 w 2382017"/>
                  <a:gd name="connsiteY8" fmla="*/ 30851 h 2664535"/>
                  <a:gd name="connsiteX9" fmla="*/ 1305449 w 2382017"/>
                  <a:gd name="connsiteY9" fmla="*/ 32279 h 2664535"/>
                  <a:gd name="connsiteX10" fmla="*/ 1270903 w 2382017"/>
                  <a:gd name="connsiteY10" fmla="*/ 53430 h 2664535"/>
                  <a:gd name="connsiteX11" fmla="*/ 1304981 w 2382017"/>
                  <a:gd name="connsiteY11" fmla="*/ 30851 h 2664535"/>
                  <a:gd name="connsiteX12" fmla="*/ 1014635 w 2382017"/>
                  <a:gd name="connsiteY12" fmla="*/ 2279 h 2664535"/>
                  <a:gd name="connsiteX13" fmla="*/ 1188833 w 2382017"/>
                  <a:gd name="connsiteY13" fmla="*/ 20146 h 2664535"/>
                  <a:gd name="connsiteX14" fmla="*/ 1269119 w 2382017"/>
                  <a:gd name="connsiteY14" fmla="*/ 54522 h 2664535"/>
                  <a:gd name="connsiteX15" fmla="*/ 1269071 w 2382017"/>
                  <a:gd name="connsiteY15" fmla="*/ 54551 h 2664535"/>
                  <a:gd name="connsiteX16" fmla="*/ 1122973 w 2382017"/>
                  <a:gd name="connsiteY16" fmla="*/ 277596 h 2664535"/>
                  <a:gd name="connsiteX17" fmla="*/ 1627907 w 2382017"/>
                  <a:gd name="connsiteY17" fmla="*/ 1056971 h 2664535"/>
                  <a:gd name="connsiteX18" fmla="*/ 1878412 w 2382017"/>
                  <a:gd name="connsiteY18" fmla="*/ 1085092 h 2664535"/>
                  <a:gd name="connsiteX19" fmla="*/ 1940535 w 2382017"/>
                  <a:gd name="connsiteY19" fmla="*/ 1079192 h 2664535"/>
                  <a:gd name="connsiteX20" fmla="*/ 1858809 w 2382017"/>
                  <a:gd name="connsiteY20" fmla="*/ 1151642 h 2664535"/>
                  <a:gd name="connsiteX21" fmla="*/ 1715203 w 2382017"/>
                  <a:gd name="connsiteY21" fmla="*/ 1543965 h 2664535"/>
                  <a:gd name="connsiteX22" fmla="*/ 1666479 w 2382017"/>
                  <a:gd name="connsiteY22" fmla="*/ 1531144 h 2664535"/>
                  <a:gd name="connsiteX23" fmla="*/ 739964 w 2382017"/>
                  <a:gd name="connsiteY23" fmla="*/ 1611601 h 2664535"/>
                  <a:gd name="connsiteX24" fmla="*/ 733019 w 2382017"/>
                  <a:gd name="connsiteY24" fmla="*/ 1615678 h 2664535"/>
                  <a:gd name="connsiteX25" fmla="*/ 742011 w 2382017"/>
                  <a:gd name="connsiteY25" fmla="*/ 1569837 h 2664535"/>
                  <a:gd name="connsiteX26" fmla="*/ 743543 w 2382017"/>
                  <a:gd name="connsiteY26" fmla="*/ 1492698 h 2664535"/>
                  <a:gd name="connsiteX27" fmla="*/ 689699 w 2382017"/>
                  <a:gd name="connsiteY27" fmla="*/ 1256843 h 2664535"/>
                  <a:gd name="connsiteX28" fmla="*/ 682006 w 2382017"/>
                  <a:gd name="connsiteY28" fmla="*/ 885116 h 2664535"/>
                  <a:gd name="connsiteX29" fmla="*/ 361500 w 2382017"/>
                  <a:gd name="connsiteY29" fmla="*/ 831280 h 2664535"/>
                  <a:gd name="connsiteX30" fmla="*/ 61507 w 2382017"/>
                  <a:gd name="connsiteY30" fmla="*/ 705662 h 2664535"/>
                  <a:gd name="connsiteX31" fmla="*/ 6701 w 2382017"/>
                  <a:gd name="connsiteY31" fmla="*/ 713233 h 2664535"/>
                  <a:gd name="connsiteX32" fmla="*/ 0 w 2382017"/>
                  <a:gd name="connsiteY32" fmla="*/ 715904 h 2664535"/>
                  <a:gd name="connsiteX33" fmla="*/ 21970 w 2382017"/>
                  <a:gd name="connsiteY33" fmla="*/ 608104 h 2664535"/>
                  <a:gd name="connsiteX34" fmla="*/ 230744 w 2382017"/>
                  <a:gd name="connsiteY34" fmla="*/ 316068 h 2664535"/>
                  <a:gd name="connsiteX35" fmla="*/ 699973 w 2382017"/>
                  <a:gd name="connsiteY35" fmla="*/ 187876 h 2664535"/>
                  <a:gd name="connsiteX36" fmla="*/ 925613 w 2382017"/>
                  <a:gd name="connsiteY36" fmla="*/ 21227 h 2664535"/>
                  <a:gd name="connsiteX37" fmla="*/ 1014635 w 2382017"/>
                  <a:gd name="connsiteY37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09838 w 2382017"/>
                  <a:gd name="connsiteY4" fmla="*/ 2634369 h 2664535"/>
                  <a:gd name="connsiteX5" fmla="*/ 2246633 w 2382017"/>
                  <a:gd name="connsiteY5" fmla="*/ 2596816 h 2664535"/>
                  <a:gd name="connsiteX6" fmla="*/ 2246662 w 2382017"/>
                  <a:gd name="connsiteY6" fmla="*/ 2596804 h 2664535"/>
                  <a:gd name="connsiteX7" fmla="*/ 1304981 w 2382017"/>
                  <a:gd name="connsiteY7" fmla="*/ 30851 h 2664535"/>
                  <a:gd name="connsiteX8" fmla="*/ 1305449 w 2382017"/>
                  <a:gd name="connsiteY8" fmla="*/ 32279 h 2664535"/>
                  <a:gd name="connsiteX9" fmla="*/ 1270903 w 2382017"/>
                  <a:gd name="connsiteY9" fmla="*/ 53430 h 2664535"/>
                  <a:gd name="connsiteX10" fmla="*/ 1304981 w 2382017"/>
                  <a:gd name="connsiteY10" fmla="*/ 30851 h 2664535"/>
                  <a:gd name="connsiteX11" fmla="*/ 1014635 w 2382017"/>
                  <a:gd name="connsiteY11" fmla="*/ 2279 h 2664535"/>
                  <a:gd name="connsiteX12" fmla="*/ 1188833 w 2382017"/>
                  <a:gd name="connsiteY12" fmla="*/ 20146 h 2664535"/>
                  <a:gd name="connsiteX13" fmla="*/ 1269119 w 2382017"/>
                  <a:gd name="connsiteY13" fmla="*/ 54522 h 2664535"/>
                  <a:gd name="connsiteX14" fmla="*/ 1269071 w 2382017"/>
                  <a:gd name="connsiteY14" fmla="*/ 54551 h 2664535"/>
                  <a:gd name="connsiteX15" fmla="*/ 1122973 w 2382017"/>
                  <a:gd name="connsiteY15" fmla="*/ 277596 h 2664535"/>
                  <a:gd name="connsiteX16" fmla="*/ 1627907 w 2382017"/>
                  <a:gd name="connsiteY16" fmla="*/ 1056971 h 2664535"/>
                  <a:gd name="connsiteX17" fmla="*/ 1878412 w 2382017"/>
                  <a:gd name="connsiteY17" fmla="*/ 1085092 h 2664535"/>
                  <a:gd name="connsiteX18" fmla="*/ 1940535 w 2382017"/>
                  <a:gd name="connsiteY18" fmla="*/ 1079192 h 2664535"/>
                  <a:gd name="connsiteX19" fmla="*/ 1858809 w 2382017"/>
                  <a:gd name="connsiteY19" fmla="*/ 1151642 h 2664535"/>
                  <a:gd name="connsiteX20" fmla="*/ 1715203 w 2382017"/>
                  <a:gd name="connsiteY20" fmla="*/ 1543965 h 2664535"/>
                  <a:gd name="connsiteX21" fmla="*/ 1666479 w 2382017"/>
                  <a:gd name="connsiteY21" fmla="*/ 1531144 h 2664535"/>
                  <a:gd name="connsiteX22" fmla="*/ 739964 w 2382017"/>
                  <a:gd name="connsiteY22" fmla="*/ 1611601 h 2664535"/>
                  <a:gd name="connsiteX23" fmla="*/ 733019 w 2382017"/>
                  <a:gd name="connsiteY23" fmla="*/ 1615678 h 2664535"/>
                  <a:gd name="connsiteX24" fmla="*/ 742011 w 2382017"/>
                  <a:gd name="connsiteY24" fmla="*/ 1569837 h 2664535"/>
                  <a:gd name="connsiteX25" fmla="*/ 743543 w 2382017"/>
                  <a:gd name="connsiteY25" fmla="*/ 1492698 h 2664535"/>
                  <a:gd name="connsiteX26" fmla="*/ 689699 w 2382017"/>
                  <a:gd name="connsiteY26" fmla="*/ 1256843 h 2664535"/>
                  <a:gd name="connsiteX27" fmla="*/ 682006 w 2382017"/>
                  <a:gd name="connsiteY27" fmla="*/ 885116 h 2664535"/>
                  <a:gd name="connsiteX28" fmla="*/ 361500 w 2382017"/>
                  <a:gd name="connsiteY28" fmla="*/ 831280 h 2664535"/>
                  <a:gd name="connsiteX29" fmla="*/ 61507 w 2382017"/>
                  <a:gd name="connsiteY29" fmla="*/ 705662 h 2664535"/>
                  <a:gd name="connsiteX30" fmla="*/ 6701 w 2382017"/>
                  <a:gd name="connsiteY30" fmla="*/ 713233 h 2664535"/>
                  <a:gd name="connsiteX31" fmla="*/ 0 w 2382017"/>
                  <a:gd name="connsiteY31" fmla="*/ 715904 h 2664535"/>
                  <a:gd name="connsiteX32" fmla="*/ 21970 w 2382017"/>
                  <a:gd name="connsiteY32" fmla="*/ 608104 h 2664535"/>
                  <a:gd name="connsiteX33" fmla="*/ 230744 w 2382017"/>
                  <a:gd name="connsiteY33" fmla="*/ 316068 h 2664535"/>
                  <a:gd name="connsiteX34" fmla="*/ 699973 w 2382017"/>
                  <a:gd name="connsiteY34" fmla="*/ 187876 h 2664535"/>
                  <a:gd name="connsiteX35" fmla="*/ 925613 w 2382017"/>
                  <a:gd name="connsiteY35" fmla="*/ 21227 h 2664535"/>
                  <a:gd name="connsiteX36" fmla="*/ 1014635 w 2382017"/>
                  <a:gd name="connsiteY36" fmla="*/ 2279 h 2664535"/>
                  <a:gd name="connsiteX0" fmla="*/ 2246662 w 2379453"/>
                  <a:gd name="connsiteY0" fmla="*/ 2596804 h 2661971"/>
                  <a:gd name="connsiteX1" fmla="*/ 2309917 w 2379453"/>
                  <a:gd name="connsiteY1" fmla="*/ 2634385 h 2661971"/>
                  <a:gd name="connsiteX2" fmla="*/ 2379453 w 2379453"/>
                  <a:gd name="connsiteY2" fmla="*/ 2661971 h 2661971"/>
                  <a:gd name="connsiteX3" fmla="*/ 2309838 w 2379453"/>
                  <a:gd name="connsiteY3" fmla="*/ 2634369 h 2661971"/>
                  <a:gd name="connsiteX4" fmla="*/ 2246633 w 2379453"/>
                  <a:gd name="connsiteY4" fmla="*/ 2596816 h 2661971"/>
                  <a:gd name="connsiteX5" fmla="*/ 2246662 w 2379453"/>
                  <a:gd name="connsiteY5" fmla="*/ 2596804 h 2661971"/>
                  <a:gd name="connsiteX6" fmla="*/ 1304981 w 2379453"/>
                  <a:gd name="connsiteY6" fmla="*/ 30851 h 2661971"/>
                  <a:gd name="connsiteX7" fmla="*/ 1305449 w 2379453"/>
                  <a:gd name="connsiteY7" fmla="*/ 32279 h 2661971"/>
                  <a:gd name="connsiteX8" fmla="*/ 1270903 w 2379453"/>
                  <a:gd name="connsiteY8" fmla="*/ 53430 h 2661971"/>
                  <a:gd name="connsiteX9" fmla="*/ 1304981 w 2379453"/>
                  <a:gd name="connsiteY9" fmla="*/ 30851 h 2661971"/>
                  <a:gd name="connsiteX10" fmla="*/ 1014635 w 2379453"/>
                  <a:gd name="connsiteY10" fmla="*/ 2279 h 2661971"/>
                  <a:gd name="connsiteX11" fmla="*/ 1188833 w 2379453"/>
                  <a:gd name="connsiteY11" fmla="*/ 20146 h 2661971"/>
                  <a:gd name="connsiteX12" fmla="*/ 1269119 w 2379453"/>
                  <a:gd name="connsiteY12" fmla="*/ 54522 h 2661971"/>
                  <a:gd name="connsiteX13" fmla="*/ 1269071 w 2379453"/>
                  <a:gd name="connsiteY13" fmla="*/ 54551 h 2661971"/>
                  <a:gd name="connsiteX14" fmla="*/ 1122973 w 2379453"/>
                  <a:gd name="connsiteY14" fmla="*/ 277596 h 2661971"/>
                  <a:gd name="connsiteX15" fmla="*/ 1627907 w 2379453"/>
                  <a:gd name="connsiteY15" fmla="*/ 1056971 h 2661971"/>
                  <a:gd name="connsiteX16" fmla="*/ 1878412 w 2379453"/>
                  <a:gd name="connsiteY16" fmla="*/ 1085092 h 2661971"/>
                  <a:gd name="connsiteX17" fmla="*/ 1940535 w 2379453"/>
                  <a:gd name="connsiteY17" fmla="*/ 1079192 h 2661971"/>
                  <a:gd name="connsiteX18" fmla="*/ 1858809 w 2379453"/>
                  <a:gd name="connsiteY18" fmla="*/ 1151642 h 2661971"/>
                  <a:gd name="connsiteX19" fmla="*/ 1715203 w 2379453"/>
                  <a:gd name="connsiteY19" fmla="*/ 1543965 h 2661971"/>
                  <a:gd name="connsiteX20" fmla="*/ 1666479 w 2379453"/>
                  <a:gd name="connsiteY20" fmla="*/ 1531144 h 2661971"/>
                  <a:gd name="connsiteX21" fmla="*/ 739964 w 2379453"/>
                  <a:gd name="connsiteY21" fmla="*/ 1611601 h 2661971"/>
                  <a:gd name="connsiteX22" fmla="*/ 733019 w 2379453"/>
                  <a:gd name="connsiteY22" fmla="*/ 1615678 h 2661971"/>
                  <a:gd name="connsiteX23" fmla="*/ 742011 w 2379453"/>
                  <a:gd name="connsiteY23" fmla="*/ 1569837 h 2661971"/>
                  <a:gd name="connsiteX24" fmla="*/ 743543 w 2379453"/>
                  <a:gd name="connsiteY24" fmla="*/ 1492698 h 2661971"/>
                  <a:gd name="connsiteX25" fmla="*/ 689699 w 2379453"/>
                  <a:gd name="connsiteY25" fmla="*/ 1256843 h 2661971"/>
                  <a:gd name="connsiteX26" fmla="*/ 682006 w 2379453"/>
                  <a:gd name="connsiteY26" fmla="*/ 885116 h 2661971"/>
                  <a:gd name="connsiteX27" fmla="*/ 361500 w 2379453"/>
                  <a:gd name="connsiteY27" fmla="*/ 831280 h 2661971"/>
                  <a:gd name="connsiteX28" fmla="*/ 61507 w 2379453"/>
                  <a:gd name="connsiteY28" fmla="*/ 705662 h 2661971"/>
                  <a:gd name="connsiteX29" fmla="*/ 6701 w 2379453"/>
                  <a:gd name="connsiteY29" fmla="*/ 713233 h 2661971"/>
                  <a:gd name="connsiteX30" fmla="*/ 0 w 2379453"/>
                  <a:gd name="connsiteY30" fmla="*/ 715904 h 2661971"/>
                  <a:gd name="connsiteX31" fmla="*/ 21970 w 2379453"/>
                  <a:gd name="connsiteY31" fmla="*/ 608104 h 2661971"/>
                  <a:gd name="connsiteX32" fmla="*/ 230744 w 2379453"/>
                  <a:gd name="connsiteY32" fmla="*/ 316068 h 2661971"/>
                  <a:gd name="connsiteX33" fmla="*/ 699973 w 2379453"/>
                  <a:gd name="connsiteY33" fmla="*/ 187876 h 2661971"/>
                  <a:gd name="connsiteX34" fmla="*/ 925613 w 2379453"/>
                  <a:gd name="connsiteY34" fmla="*/ 21227 h 2661971"/>
                  <a:gd name="connsiteX35" fmla="*/ 1014635 w 2379453"/>
                  <a:gd name="connsiteY35" fmla="*/ 2279 h 2661971"/>
                  <a:gd name="connsiteX0" fmla="*/ 2246662 w 2317781"/>
                  <a:gd name="connsiteY0" fmla="*/ 2596804 h 2639073"/>
                  <a:gd name="connsiteX1" fmla="*/ 2309917 w 2317781"/>
                  <a:gd name="connsiteY1" fmla="*/ 2634385 h 2639073"/>
                  <a:gd name="connsiteX2" fmla="*/ 2309838 w 2317781"/>
                  <a:gd name="connsiteY2" fmla="*/ 2634369 h 2639073"/>
                  <a:gd name="connsiteX3" fmla="*/ 2246633 w 2317781"/>
                  <a:gd name="connsiteY3" fmla="*/ 2596816 h 2639073"/>
                  <a:gd name="connsiteX4" fmla="*/ 2246662 w 2317781"/>
                  <a:gd name="connsiteY4" fmla="*/ 2596804 h 2639073"/>
                  <a:gd name="connsiteX5" fmla="*/ 1304981 w 2317781"/>
                  <a:gd name="connsiteY5" fmla="*/ 30851 h 2639073"/>
                  <a:gd name="connsiteX6" fmla="*/ 1305449 w 2317781"/>
                  <a:gd name="connsiteY6" fmla="*/ 32279 h 2639073"/>
                  <a:gd name="connsiteX7" fmla="*/ 1270903 w 2317781"/>
                  <a:gd name="connsiteY7" fmla="*/ 53430 h 2639073"/>
                  <a:gd name="connsiteX8" fmla="*/ 1304981 w 2317781"/>
                  <a:gd name="connsiteY8" fmla="*/ 30851 h 2639073"/>
                  <a:gd name="connsiteX9" fmla="*/ 1014635 w 2317781"/>
                  <a:gd name="connsiteY9" fmla="*/ 2279 h 2639073"/>
                  <a:gd name="connsiteX10" fmla="*/ 1188833 w 2317781"/>
                  <a:gd name="connsiteY10" fmla="*/ 20146 h 2639073"/>
                  <a:gd name="connsiteX11" fmla="*/ 1269119 w 2317781"/>
                  <a:gd name="connsiteY11" fmla="*/ 54522 h 2639073"/>
                  <a:gd name="connsiteX12" fmla="*/ 1269071 w 2317781"/>
                  <a:gd name="connsiteY12" fmla="*/ 54551 h 2639073"/>
                  <a:gd name="connsiteX13" fmla="*/ 1122973 w 2317781"/>
                  <a:gd name="connsiteY13" fmla="*/ 277596 h 2639073"/>
                  <a:gd name="connsiteX14" fmla="*/ 1627907 w 2317781"/>
                  <a:gd name="connsiteY14" fmla="*/ 1056971 h 2639073"/>
                  <a:gd name="connsiteX15" fmla="*/ 1878412 w 2317781"/>
                  <a:gd name="connsiteY15" fmla="*/ 1085092 h 2639073"/>
                  <a:gd name="connsiteX16" fmla="*/ 1940535 w 2317781"/>
                  <a:gd name="connsiteY16" fmla="*/ 1079192 h 2639073"/>
                  <a:gd name="connsiteX17" fmla="*/ 1858809 w 2317781"/>
                  <a:gd name="connsiteY17" fmla="*/ 1151642 h 2639073"/>
                  <a:gd name="connsiteX18" fmla="*/ 1715203 w 2317781"/>
                  <a:gd name="connsiteY18" fmla="*/ 1543965 h 2639073"/>
                  <a:gd name="connsiteX19" fmla="*/ 1666479 w 2317781"/>
                  <a:gd name="connsiteY19" fmla="*/ 1531144 h 2639073"/>
                  <a:gd name="connsiteX20" fmla="*/ 739964 w 2317781"/>
                  <a:gd name="connsiteY20" fmla="*/ 1611601 h 2639073"/>
                  <a:gd name="connsiteX21" fmla="*/ 733019 w 2317781"/>
                  <a:gd name="connsiteY21" fmla="*/ 1615678 h 2639073"/>
                  <a:gd name="connsiteX22" fmla="*/ 742011 w 2317781"/>
                  <a:gd name="connsiteY22" fmla="*/ 1569837 h 2639073"/>
                  <a:gd name="connsiteX23" fmla="*/ 743543 w 2317781"/>
                  <a:gd name="connsiteY23" fmla="*/ 1492698 h 2639073"/>
                  <a:gd name="connsiteX24" fmla="*/ 689699 w 2317781"/>
                  <a:gd name="connsiteY24" fmla="*/ 1256843 h 2639073"/>
                  <a:gd name="connsiteX25" fmla="*/ 682006 w 2317781"/>
                  <a:gd name="connsiteY25" fmla="*/ 885116 h 2639073"/>
                  <a:gd name="connsiteX26" fmla="*/ 361500 w 2317781"/>
                  <a:gd name="connsiteY26" fmla="*/ 831280 h 2639073"/>
                  <a:gd name="connsiteX27" fmla="*/ 61507 w 2317781"/>
                  <a:gd name="connsiteY27" fmla="*/ 705662 h 2639073"/>
                  <a:gd name="connsiteX28" fmla="*/ 6701 w 2317781"/>
                  <a:gd name="connsiteY28" fmla="*/ 713233 h 2639073"/>
                  <a:gd name="connsiteX29" fmla="*/ 0 w 2317781"/>
                  <a:gd name="connsiteY29" fmla="*/ 715904 h 2639073"/>
                  <a:gd name="connsiteX30" fmla="*/ 21970 w 2317781"/>
                  <a:gd name="connsiteY30" fmla="*/ 608104 h 2639073"/>
                  <a:gd name="connsiteX31" fmla="*/ 230744 w 2317781"/>
                  <a:gd name="connsiteY31" fmla="*/ 316068 h 2639073"/>
                  <a:gd name="connsiteX32" fmla="*/ 699973 w 2317781"/>
                  <a:gd name="connsiteY32" fmla="*/ 187876 h 2639073"/>
                  <a:gd name="connsiteX33" fmla="*/ 925613 w 2317781"/>
                  <a:gd name="connsiteY33" fmla="*/ 21227 h 2639073"/>
                  <a:gd name="connsiteX34" fmla="*/ 1014635 w 2317781"/>
                  <a:gd name="connsiteY34" fmla="*/ 2279 h 2639073"/>
                  <a:gd name="connsiteX0" fmla="*/ 2246662 w 2309917"/>
                  <a:gd name="connsiteY0" fmla="*/ 2596804 h 2634385"/>
                  <a:gd name="connsiteX1" fmla="*/ 2309917 w 2309917"/>
                  <a:gd name="connsiteY1" fmla="*/ 2634385 h 2634385"/>
                  <a:gd name="connsiteX2" fmla="*/ 2246633 w 2309917"/>
                  <a:gd name="connsiteY2" fmla="*/ 2596816 h 2634385"/>
                  <a:gd name="connsiteX3" fmla="*/ 2246662 w 2309917"/>
                  <a:gd name="connsiteY3" fmla="*/ 2596804 h 2634385"/>
                  <a:gd name="connsiteX4" fmla="*/ 1304981 w 2309917"/>
                  <a:gd name="connsiteY4" fmla="*/ 30851 h 2634385"/>
                  <a:gd name="connsiteX5" fmla="*/ 1305449 w 2309917"/>
                  <a:gd name="connsiteY5" fmla="*/ 32279 h 2634385"/>
                  <a:gd name="connsiteX6" fmla="*/ 1270903 w 2309917"/>
                  <a:gd name="connsiteY6" fmla="*/ 53430 h 2634385"/>
                  <a:gd name="connsiteX7" fmla="*/ 1304981 w 2309917"/>
                  <a:gd name="connsiteY7" fmla="*/ 30851 h 2634385"/>
                  <a:gd name="connsiteX8" fmla="*/ 1014635 w 2309917"/>
                  <a:gd name="connsiteY8" fmla="*/ 2279 h 2634385"/>
                  <a:gd name="connsiteX9" fmla="*/ 1188833 w 2309917"/>
                  <a:gd name="connsiteY9" fmla="*/ 20146 h 2634385"/>
                  <a:gd name="connsiteX10" fmla="*/ 1269119 w 2309917"/>
                  <a:gd name="connsiteY10" fmla="*/ 54522 h 2634385"/>
                  <a:gd name="connsiteX11" fmla="*/ 1269071 w 2309917"/>
                  <a:gd name="connsiteY11" fmla="*/ 54551 h 2634385"/>
                  <a:gd name="connsiteX12" fmla="*/ 1122973 w 2309917"/>
                  <a:gd name="connsiteY12" fmla="*/ 277596 h 2634385"/>
                  <a:gd name="connsiteX13" fmla="*/ 1627907 w 2309917"/>
                  <a:gd name="connsiteY13" fmla="*/ 1056971 h 2634385"/>
                  <a:gd name="connsiteX14" fmla="*/ 1878412 w 2309917"/>
                  <a:gd name="connsiteY14" fmla="*/ 1085092 h 2634385"/>
                  <a:gd name="connsiteX15" fmla="*/ 1940535 w 2309917"/>
                  <a:gd name="connsiteY15" fmla="*/ 1079192 h 2634385"/>
                  <a:gd name="connsiteX16" fmla="*/ 1858809 w 2309917"/>
                  <a:gd name="connsiteY16" fmla="*/ 1151642 h 2634385"/>
                  <a:gd name="connsiteX17" fmla="*/ 1715203 w 2309917"/>
                  <a:gd name="connsiteY17" fmla="*/ 1543965 h 2634385"/>
                  <a:gd name="connsiteX18" fmla="*/ 1666479 w 2309917"/>
                  <a:gd name="connsiteY18" fmla="*/ 1531144 h 2634385"/>
                  <a:gd name="connsiteX19" fmla="*/ 739964 w 2309917"/>
                  <a:gd name="connsiteY19" fmla="*/ 1611601 h 2634385"/>
                  <a:gd name="connsiteX20" fmla="*/ 733019 w 2309917"/>
                  <a:gd name="connsiteY20" fmla="*/ 1615678 h 2634385"/>
                  <a:gd name="connsiteX21" fmla="*/ 742011 w 2309917"/>
                  <a:gd name="connsiteY21" fmla="*/ 1569837 h 2634385"/>
                  <a:gd name="connsiteX22" fmla="*/ 743543 w 2309917"/>
                  <a:gd name="connsiteY22" fmla="*/ 1492698 h 2634385"/>
                  <a:gd name="connsiteX23" fmla="*/ 689699 w 2309917"/>
                  <a:gd name="connsiteY23" fmla="*/ 1256843 h 2634385"/>
                  <a:gd name="connsiteX24" fmla="*/ 682006 w 2309917"/>
                  <a:gd name="connsiteY24" fmla="*/ 885116 h 2634385"/>
                  <a:gd name="connsiteX25" fmla="*/ 361500 w 2309917"/>
                  <a:gd name="connsiteY25" fmla="*/ 831280 h 2634385"/>
                  <a:gd name="connsiteX26" fmla="*/ 61507 w 2309917"/>
                  <a:gd name="connsiteY26" fmla="*/ 705662 h 2634385"/>
                  <a:gd name="connsiteX27" fmla="*/ 6701 w 2309917"/>
                  <a:gd name="connsiteY27" fmla="*/ 713233 h 2634385"/>
                  <a:gd name="connsiteX28" fmla="*/ 0 w 2309917"/>
                  <a:gd name="connsiteY28" fmla="*/ 715904 h 2634385"/>
                  <a:gd name="connsiteX29" fmla="*/ 21970 w 2309917"/>
                  <a:gd name="connsiteY29" fmla="*/ 608104 h 2634385"/>
                  <a:gd name="connsiteX30" fmla="*/ 230744 w 2309917"/>
                  <a:gd name="connsiteY30" fmla="*/ 316068 h 2634385"/>
                  <a:gd name="connsiteX31" fmla="*/ 699973 w 2309917"/>
                  <a:gd name="connsiteY31" fmla="*/ 187876 h 2634385"/>
                  <a:gd name="connsiteX32" fmla="*/ 925613 w 2309917"/>
                  <a:gd name="connsiteY32" fmla="*/ 21227 h 2634385"/>
                  <a:gd name="connsiteX33" fmla="*/ 1014635 w 2309917"/>
                  <a:gd name="connsiteY33" fmla="*/ 2279 h 2634385"/>
                  <a:gd name="connsiteX0" fmla="*/ 2246662 w 2246662"/>
                  <a:gd name="connsiteY0" fmla="*/ 2596804 h 2596816"/>
                  <a:gd name="connsiteX1" fmla="*/ 2246633 w 2246662"/>
                  <a:gd name="connsiteY1" fmla="*/ 2596816 h 2596816"/>
                  <a:gd name="connsiteX2" fmla="*/ 2246662 w 2246662"/>
                  <a:gd name="connsiteY2" fmla="*/ 2596804 h 2596816"/>
                  <a:gd name="connsiteX3" fmla="*/ 1304981 w 2246662"/>
                  <a:gd name="connsiteY3" fmla="*/ 30851 h 2596816"/>
                  <a:gd name="connsiteX4" fmla="*/ 1305449 w 2246662"/>
                  <a:gd name="connsiteY4" fmla="*/ 32279 h 2596816"/>
                  <a:gd name="connsiteX5" fmla="*/ 1270903 w 2246662"/>
                  <a:gd name="connsiteY5" fmla="*/ 53430 h 2596816"/>
                  <a:gd name="connsiteX6" fmla="*/ 1304981 w 2246662"/>
                  <a:gd name="connsiteY6" fmla="*/ 30851 h 2596816"/>
                  <a:gd name="connsiteX7" fmla="*/ 1014635 w 2246662"/>
                  <a:gd name="connsiteY7" fmla="*/ 2279 h 2596816"/>
                  <a:gd name="connsiteX8" fmla="*/ 1188833 w 2246662"/>
                  <a:gd name="connsiteY8" fmla="*/ 20146 h 2596816"/>
                  <a:gd name="connsiteX9" fmla="*/ 1269119 w 2246662"/>
                  <a:gd name="connsiteY9" fmla="*/ 54522 h 2596816"/>
                  <a:gd name="connsiteX10" fmla="*/ 1269071 w 2246662"/>
                  <a:gd name="connsiteY10" fmla="*/ 54551 h 2596816"/>
                  <a:gd name="connsiteX11" fmla="*/ 1122973 w 2246662"/>
                  <a:gd name="connsiteY11" fmla="*/ 277596 h 2596816"/>
                  <a:gd name="connsiteX12" fmla="*/ 1627907 w 2246662"/>
                  <a:gd name="connsiteY12" fmla="*/ 1056971 h 2596816"/>
                  <a:gd name="connsiteX13" fmla="*/ 1878412 w 2246662"/>
                  <a:gd name="connsiteY13" fmla="*/ 1085092 h 2596816"/>
                  <a:gd name="connsiteX14" fmla="*/ 1940535 w 2246662"/>
                  <a:gd name="connsiteY14" fmla="*/ 1079192 h 2596816"/>
                  <a:gd name="connsiteX15" fmla="*/ 1858809 w 2246662"/>
                  <a:gd name="connsiteY15" fmla="*/ 1151642 h 2596816"/>
                  <a:gd name="connsiteX16" fmla="*/ 1715203 w 2246662"/>
                  <a:gd name="connsiteY16" fmla="*/ 1543965 h 2596816"/>
                  <a:gd name="connsiteX17" fmla="*/ 1666479 w 2246662"/>
                  <a:gd name="connsiteY17" fmla="*/ 1531144 h 2596816"/>
                  <a:gd name="connsiteX18" fmla="*/ 739964 w 2246662"/>
                  <a:gd name="connsiteY18" fmla="*/ 1611601 h 2596816"/>
                  <a:gd name="connsiteX19" fmla="*/ 733019 w 2246662"/>
                  <a:gd name="connsiteY19" fmla="*/ 1615678 h 2596816"/>
                  <a:gd name="connsiteX20" fmla="*/ 742011 w 2246662"/>
                  <a:gd name="connsiteY20" fmla="*/ 1569837 h 2596816"/>
                  <a:gd name="connsiteX21" fmla="*/ 743543 w 2246662"/>
                  <a:gd name="connsiteY21" fmla="*/ 1492698 h 2596816"/>
                  <a:gd name="connsiteX22" fmla="*/ 689699 w 2246662"/>
                  <a:gd name="connsiteY22" fmla="*/ 1256843 h 2596816"/>
                  <a:gd name="connsiteX23" fmla="*/ 682006 w 2246662"/>
                  <a:gd name="connsiteY23" fmla="*/ 885116 h 2596816"/>
                  <a:gd name="connsiteX24" fmla="*/ 361500 w 2246662"/>
                  <a:gd name="connsiteY24" fmla="*/ 831280 h 2596816"/>
                  <a:gd name="connsiteX25" fmla="*/ 61507 w 2246662"/>
                  <a:gd name="connsiteY25" fmla="*/ 705662 h 2596816"/>
                  <a:gd name="connsiteX26" fmla="*/ 6701 w 2246662"/>
                  <a:gd name="connsiteY26" fmla="*/ 713233 h 2596816"/>
                  <a:gd name="connsiteX27" fmla="*/ 0 w 2246662"/>
                  <a:gd name="connsiteY27" fmla="*/ 715904 h 2596816"/>
                  <a:gd name="connsiteX28" fmla="*/ 21970 w 2246662"/>
                  <a:gd name="connsiteY28" fmla="*/ 608104 h 2596816"/>
                  <a:gd name="connsiteX29" fmla="*/ 230744 w 2246662"/>
                  <a:gd name="connsiteY29" fmla="*/ 316068 h 2596816"/>
                  <a:gd name="connsiteX30" fmla="*/ 699973 w 2246662"/>
                  <a:gd name="connsiteY30" fmla="*/ 187876 h 2596816"/>
                  <a:gd name="connsiteX31" fmla="*/ 925613 w 2246662"/>
                  <a:gd name="connsiteY31" fmla="*/ 21227 h 2596816"/>
                  <a:gd name="connsiteX32" fmla="*/ 1014635 w 2246662"/>
                  <a:gd name="connsiteY32" fmla="*/ 2279 h 2596816"/>
                  <a:gd name="connsiteX0" fmla="*/ 1304981 w 1940535"/>
                  <a:gd name="connsiteY0" fmla="*/ 30851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304981 w 1940535"/>
                  <a:gd name="connsiteY3" fmla="*/ 30851 h 1615678"/>
                  <a:gd name="connsiteX4" fmla="*/ 1014635 w 1940535"/>
                  <a:gd name="connsiteY4" fmla="*/ 2279 h 1615678"/>
                  <a:gd name="connsiteX5" fmla="*/ 1188833 w 1940535"/>
                  <a:gd name="connsiteY5" fmla="*/ 20146 h 1615678"/>
                  <a:gd name="connsiteX6" fmla="*/ 1269119 w 1940535"/>
                  <a:gd name="connsiteY6" fmla="*/ 54522 h 1615678"/>
                  <a:gd name="connsiteX7" fmla="*/ 1269071 w 1940535"/>
                  <a:gd name="connsiteY7" fmla="*/ 54551 h 1615678"/>
                  <a:gd name="connsiteX8" fmla="*/ 1122973 w 1940535"/>
                  <a:gd name="connsiteY8" fmla="*/ 277596 h 1615678"/>
                  <a:gd name="connsiteX9" fmla="*/ 1627907 w 1940535"/>
                  <a:gd name="connsiteY9" fmla="*/ 1056971 h 1615678"/>
                  <a:gd name="connsiteX10" fmla="*/ 1878412 w 1940535"/>
                  <a:gd name="connsiteY10" fmla="*/ 1085092 h 1615678"/>
                  <a:gd name="connsiteX11" fmla="*/ 1940535 w 1940535"/>
                  <a:gd name="connsiteY11" fmla="*/ 1079192 h 1615678"/>
                  <a:gd name="connsiteX12" fmla="*/ 1858809 w 1940535"/>
                  <a:gd name="connsiteY12" fmla="*/ 1151642 h 1615678"/>
                  <a:gd name="connsiteX13" fmla="*/ 1715203 w 1940535"/>
                  <a:gd name="connsiteY13" fmla="*/ 1543965 h 1615678"/>
                  <a:gd name="connsiteX14" fmla="*/ 1666479 w 1940535"/>
                  <a:gd name="connsiteY14" fmla="*/ 1531144 h 1615678"/>
                  <a:gd name="connsiteX15" fmla="*/ 739964 w 1940535"/>
                  <a:gd name="connsiteY15" fmla="*/ 1611601 h 1615678"/>
                  <a:gd name="connsiteX16" fmla="*/ 733019 w 1940535"/>
                  <a:gd name="connsiteY16" fmla="*/ 1615678 h 1615678"/>
                  <a:gd name="connsiteX17" fmla="*/ 742011 w 1940535"/>
                  <a:gd name="connsiteY17" fmla="*/ 1569837 h 1615678"/>
                  <a:gd name="connsiteX18" fmla="*/ 743543 w 1940535"/>
                  <a:gd name="connsiteY18" fmla="*/ 1492698 h 1615678"/>
                  <a:gd name="connsiteX19" fmla="*/ 689699 w 1940535"/>
                  <a:gd name="connsiteY19" fmla="*/ 1256843 h 1615678"/>
                  <a:gd name="connsiteX20" fmla="*/ 682006 w 1940535"/>
                  <a:gd name="connsiteY20" fmla="*/ 885116 h 1615678"/>
                  <a:gd name="connsiteX21" fmla="*/ 361500 w 1940535"/>
                  <a:gd name="connsiteY21" fmla="*/ 831280 h 1615678"/>
                  <a:gd name="connsiteX22" fmla="*/ 61507 w 1940535"/>
                  <a:gd name="connsiteY22" fmla="*/ 705662 h 1615678"/>
                  <a:gd name="connsiteX23" fmla="*/ 6701 w 1940535"/>
                  <a:gd name="connsiteY23" fmla="*/ 713233 h 1615678"/>
                  <a:gd name="connsiteX24" fmla="*/ 0 w 1940535"/>
                  <a:gd name="connsiteY24" fmla="*/ 715904 h 1615678"/>
                  <a:gd name="connsiteX25" fmla="*/ 21970 w 1940535"/>
                  <a:gd name="connsiteY25" fmla="*/ 608104 h 1615678"/>
                  <a:gd name="connsiteX26" fmla="*/ 230744 w 1940535"/>
                  <a:gd name="connsiteY26" fmla="*/ 316068 h 1615678"/>
                  <a:gd name="connsiteX27" fmla="*/ 699973 w 1940535"/>
                  <a:gd name="connsiteY27" fmla="*/ 187876 h 1615678"/>
                  <a:gd name="connsiteX28" fmla="*/ 925613 w 1940535"/>
                  <a:gd name="connsiteY28" fmla="*/ 21227 h 1615678"/>
                  <a:gd name="connsiteX29" fmla="*/ 1014635 w 1940535"/>
                  <a:gd name="connsiteY29" fmla="*/ 2279 h 1615678"/>
                  <a:gd name="connsiteX0" fmla="*/ 1270903 w 1940535"/>
                  <a:gd name="connsiteY0" fmla="*/ 53430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014635 w 1940535"/>
                  <a:gd name="connsiteY3" fmla="*/ 2279 h 1615678"/>
                  <a:gd name="connsiteX4" fmla="*/ 1188833 w 1940535"/>
                  <a:gd name="connsiteY4" fmla="*/ 20146 h 1615678"/>
                  <a:gd name="connsiteX5" fmla="*/ 1269119 w 1940535"/>
                  <a:gd name="connsiteY5" fmla="*/ 54522 h 1615678"/>
                  <a:gd name="connsiteX6" fmla="*/ 1269071 w 1940535"/>
                  <a:gd name="connsiteY6" fmla="*/ 54551 h 1615678"/>
                  <a:gd name="connsiteX7" fmla="*/ 1122973 w 1940535"/>
                  <a:gd name="connsiteY7" fmla="*/ 277596 h 1615678"/>
                  <a:gd name="connsiteX8" fmla="*/ 1627907 w 1940535"/>
                  <a:gd name="connsiteY8" fmla="*/ 1056971 h 1615678"/>
                  <a:gd name="connsiteX9" fmla="*/ 1878412 w 1940535"/>
                  <a:gd name="connsiteY9" fmla="*/ 1085092 h 1615678"/>
                  <a:gd name="connsiteX10" fmla="*/ 1940535 w 1940535"/>
                  <a:gd name="connsiteY10" fmla="*/ 1079192 h 1615678"/>
                  <a:gd name="connsiteX11" fmla="*/ 1858809 w 1940535"/>
                  <a:gd name="connsiteY11" fmla="*/ 1151642 h 1615678"/>
                  <a:gd name="connsiteX12" fmla="*/ 1715203 w 1940535"/>
                  <a:gd name="connsiteY12" fmla="*/ 1543965 h 1615678"/>
                  <a:gd name="connsiteX13" fmla="*/ 1666479 w 1940535"/>
                  <a:gd name="connsiteY13" fmla="*/ 1531144 h 1615678"/>
                  <a:gd name="connsiteX14" fmla="*/ 739964 w 1940535"/>
                  <a:gd name="connsiteY14" fmla="*/ 1611601 h 1615678"/>
                  <a:gd name="connsiteX15" fmla="*/ 733019 w 1940535"/>
                  <a:gd name="connsiteY15" fmla="*/ 1615678 h 1615678"/>
                  <a:gd name="connsiteX16" fmla="*/ 742011 w 1940535"/>
                  <a:gd name="connsiteY16" fmla="*/ 1569837 h 1615678"/>
                  <a:gd name="connsiteX17" fmla="*/ 743543 w 1940535"/>
                  <a:gd name="connsiteY17" fmla="*/ 1492698 h 1615678"/>
                  <a:gd name="connsiteX18" fmla="*/ 689699 w 1940535"/>
                  <a:gd name="connsiteY18" fmla="*/ 1256843 h 1615678"/>
                  <a:gd name="connsiteX19" fmla="*/ 682006 w 1940535"/>
                  <a:gd name="connsiteY19" fmla="*/ 885116 h 1615678"/>
                  <a:gd name="connsiteX20" fmla="*/ 361500 w 1940535"/>
                  <a:gd name="connsiteY20" fmla="*/ 831280 h 1615678"/>
                  <a:gd name="connsiteX21" fmla="*/ 61507 w 1940535"/>
                  <a:gd name="connsiteY21" fmla="*/ 705662 h 1615678"/>
                  <a:gd name="connsiteX22" fmla="*/ 6701 w 1940535"/>
                  <a:gd name="connsiteY22" fmla="*/ 713233 h 1615678"/>
                  <a:gd name="connsiteX23" fmla="*/ 0 w 1940535"/>
                  <a:gd name="connsiteY23" fmla="*/ 715904 h 1615678"/>
                  <a:gd name="connsiteX24" fmla="*/ 21970 w 1940535"/>
                  <a:gd name="connsiteY24" fmla="*/ 608104 h 1615678"/>
                  <a:gd name="connsiteX25" fmla="*/ 230744 w 1940535"/>
                  <a:gd name="connsiteY25" fmla="*/ 316068 h 1615678"/>
                  <a:gd name="connsiteX26" fmla="*/ 699973 w 1940535"/>
                  <a:gd name="connsiteY26" fmla="*/ 187876 h 1615678"/>
                  <a:gd name="connsiteX27" fmla="*/ 925613 w 1940535"/>
                  <a:gd name="connsiteY27" fmla="*/ 21227 h 1615678"/>
                  <a:gd name="connsiteX28" fmla="*/ 1014635 w 1940535"/>
                  <a:gd name="connsiteY28" fmla="*/ 2279 h 1615678"/>
                  <a:gd name="connsiteX0" fmla="*/ 1014635 w 1940535"/>
                  <a:gd name="connsiteY0" fmla="*/ 2279 h 1615678"/>
                  <a:gd name="connsiteX1" fmla="*/ 1188833 w 1940535"/>
                  <a:gd name="connsiteY1" fmla="*/ 20146 h 1615678"/>
                  <a:gd name="connsiteX2" fmla="*/ 1269119 w 1940535"/>
                  <a:gd name="connsiteY2" fmla="*/ 54522 h 1615678"/>
                  <a:gd name="connsiteX3" fmla="*/ 1269071 w 1940535"/>
                  <a:gd name="connsiteY3" fmla="*/ 54551 h 1615678"/>
                  <a:gd name="connsiteX4" fmla="*/ 1122973 w 1940535"/>
                  <a:gd name="connsiteY4" fmla="*/ 277596 h 1615678"/>
                  <a:gd name="connsiteX5" fmla="*/ 1627907 w 1940535"/>
                  <a:gd name="connsiteY5" fmla="*/ 1056971 h 1615678"/>
                  <a:gd name="connsiteX6" fmla="*/ 1878412 w 1940535"/>
                  <a:gd name="connsiteY6" fmla="*/ 1085092 h 1615678"/>
                  <a:gd name="connsiteX7" fmla="*/ 1940535 w 1940535"/>
                  <a:gd name="connsiteY7" fmla="*/ 1079192 h 1615678"/>
                  <a:gd name="connsiteX8" fmla="*/ 1858809 w 1940535"/>
                  <a:gd name="connsiteY8" fmla="*/ 1151642 h 1615678"/>
                  <a:gd name="connsiteX9" fmla="*/ 1715203 w 1940535"/>
                  <a:gd name="connsiteY9" fmla="*/ 1543965 h 1615678"/>
                  <a:gd name="connsiteX10" fmla="*/ 1666479 w 1940535"/>
                  <a:gd name="connsiteY10" fmla="*/ 1531144 h 1615678"/>
                  <a:gd name="connsiteX11" fmla="*/ 739964 w 1940535"/>
                  <a:gd name="connsiteY11" fmla="*/ 1611601 h 1615678"/>
                  <a:gd name="connsiteX12" fmla="*/ 733019 w 1940535"/>
                  <a:gd name="connsiteY12" fmla="*/ 1615678 h 1615678"/>
                  <a:gd name="connsiteX13" fmla="*/ 742011 w 1940535"/>
                  <a:gd name="connsiteY13" fmla="*/ 1569837 h 1615678"/>
                  <a:gd name="connsiteX14" fmla="*/ 743543 w 1940535"/>
                  <a:gd name="connsiteY14" fmla="*/ 1492698 h 1615678"/>
                  <a:gd name="connsiteX15" fmla="*/ 689699 w 1940535"/>
                  <a:gd name="connsiteY15" fmla="*/ 1256843 h 1615678"/>
                  <a:gd name="connsiteX16" fmla="*/ 682006 w 1940535"/>
                  <a:gd name="connsiteY16" fmla="*/ 885116 h 1615678"/>
                  <a:gd name="connsiteX17" fmla="*/ 361500 w 1940535"/>
                  <a:gd name="connsiteY17" fmla="*/ 831280 h 1615678"/>
                  <a:gd name="connsiteX18" fmla="*/ 61507 w 1940535"/>
                  <a:gd name="connsiteY18" fmla="*/ 705662 h 1615678"/>
                  <a:gd name="connsiteX19" fmla="*/ 6701 w 1940535"/>
                  <a:gd name="connsiteY19" fmla="*/ 713233 h 1615678"/>
                  <a:gd name="connsiteX20" fmla="*/ 0 w 1940535"/>
                  <a:gd name="connsiteY20" fmla="*/ 715904 h 1615678"/>
                  <a:gd name="connsiteX21" fmla="*/ 21970 w 1940535"/>
                  <a:gd name="connsiteY21" fmla="*/ 608104 h 1615678"/>
                  <a:gd name="connsiteX22" fmla="*/ 230744 w 1940535"/>
                  <a:gd name="connsiteY22" fmla="*/ 316068 h 1615678"/>
                  <a:gd name="connsiteX23" fmla="*/ 699973 w 1940535"/>
                  <a:gd name="connsiteY23" fmla="*/ 187876 h 1615678"/>
                  <a:gd name="connsiteX24" fmla="*/ 925613 w 1940535"/>
                  <a:gd name="connsiteY24" fmla="*/ 21227 h 1615678"/>
                  <a:gd name="connsiteX25" fmla="*/ 1014635 w 1940535"/>
                  <a:gd name="connsiteY25" fmla="*/ 2279 h 16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0535" h="1615678">
                    <a:moveTo>
                      <a:pt x="1014635" y="2279"/>
                    </a:moveTo>
                    <a:cubicBezTo>
                      <a:pt x="1074090" y="-3890"/>
                      <a:pt x="1133224" y="2600"/>
                      <a:pt x="1188833" y="20146"/>
                    </a:cubicBezTo>
                    <a:lnTo>
                      <a:pt x="1269119" y="54522"/>
                    </a:lnTo>
                    <a:cubicBezTo>
                      <a:pt x="1269103" y="54532"/>
                      <a:pt x="1269087" y="54541"/>
                      <a:pt x="1269071" y="54551"/>
                    </a:cubicBezTo>
                    <a:cubicBezTo>
                      <a:pt x="1263945" y="51987"/>
                      <a:pt x="1148605" y="187865"/>
                      <a:pt x="1122973" y="277596"/>
                    </a:cubicBezTo>
                    <a:cubicBezTo>
                      <a:pt x="1030701" y="603190"/>
                      <a:pt x="1258819" y="951858"/>
                      <a:pt x="1627907" y="1056971"/>
                    </a:cubicBezTo>
                    <a:cubicBezTo>
                      <a:pt x="1712490" y="1080045"/>
                      <a:pt x="1797073" y="1088698"/>
                      <a:pt x="1878412" y="1085092"/>
                    </a:cubicBezTo>
                    <a:lnTo>
                      <a:pt x="1940535" y="1079192"/>
                    </a:lnTo>
                    <a:lnTo>
                      <a:pt x="1858809" y="1151642"/>
                    </a:lnTo>
                    <a:cubicBezTo>
                      <a:pt x="1763926" y="1259338"/>
                      <a:pt x="1715203" y="1395241"/>
                      <a:pt x="1715203" y="1543965"/>
                    </a:cubicBezTo>
                    <a:cubicBezTo>
                      <a:pt x="1699816" y="1538837"/>
                      <a:pt x="1681865" y="1536273"/>
                      <a:pt x="1666479" y="1531144"/>
                    </a:cubicBezTo>
                    <a:cubicBezTo>
                      <a:pt x="1328299" y="1449410"/>
                      <a:pt x="997130" y="1486872"/>
                      <a:pt x="739964" y="1611601"/>
                    </a:cubicBezTo>
                    <a:lnTo>
                      <a:pt x="733019" y="1615678"/>
                    </a:lnTo>
                    <a:lnTo>
                      <a:pt x="742011" y="1569837"/>
                    </a:lnTo>
                    <a:cubicBezTo>
                      <a:pt x="744745" y="1545372"/>
                      <a:pt x="745466" y="1519616"/>
                      <a:pt x="743543" y="1492698"/>
                    </a:cubicBezTo>
                    <a:cubicBezTo>
                      <a:pt x="738415" y="1408098"/>
                      <a:pt x="725595" y="1326062"/>
                      <a:pt x="689699" y="1256843"/>
                    </a:cubicBezTo>
                    <a:cubicBezTo>
                      <a:pt x="784568" y="1151734"/>
                      <a:pt x="782004" y="987662"/>
                      <a:pt x="682006" y="885116"/>
                    </a:cubicBezTo>
                    <a:cubicBezTo>
                      <a:pt x="594829" y="795389"/>
                      <a:pt x="464062" y="777444"/>
                      <a:pt x="361500" y="831280"/>
                    </a:cubicBezTo>
                    <a:cubicBezTo>
                      <a:pt x="284579" y="754371"/>
                      <a:pt x="179453" y="705662"/>
                      <a:pt x="61507" y="705662"/>
                    </a:cubicBezTo>
                    <a:cubicBezTo>
                      <a:pt x="46123" y="705662"/>
                      <a:pt x="19200" y="709988"/>
                      <a:pt x="6701" y="713233"/>
                    </a:cubicBezTo>
                    <a:lnTo>
                      <a:pt x="0" y="715904"/>
                    </a:lnTo>
                    <a:lnTo>
                      <a:pt x="21970" y="608104"/>
                    </a:lnTo>
                    <a:cubicBezTo>
                      <a:pt x="56225" y="500663"/>
                      <a:pt x="126898" y="396828"/>
                      <a:pt x="230744" y="316068"/>
                    </a:cubicBezTo>
                    <a:cubicBezTo>
                      <a:pt x="376897" y="200695"/>
                      <a:pt x="551255" y="157110"/>
                      <a:pt x="699973" y="187876"/>
                    </a:cubicBezTo>
                    <a:cubicBezTo>
                      <a:pt x="751254" y="113525"/>
                      <a:pt x="830741" y="51993"/>
                      <a:pt x="925613" y="21227"/>
                    </a:cubicBezTo>
                    <a:cubicBezTo>
                      <a:pt x="955100" y="11613"/>
                      <a:pt x="984908" y="5364"/>
                      <a:pt x="1014635" y="2279"/>
                    </a:cubicBezTo>
                    <a:close/>
                  </a:path>
                </a:pathLst>
              </a:custGeom>
              <a:solidFill>
                <a:srgbClr val="C58B01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4E277E3-E089-3CEA-C80E-7BA7480D3E4E}"/>
                </a:ext>
              </a:extLst>
            </p:cNvPr>
            <p:cNvGrpSpPr/>
            <p:nvPr/>
          </p:nvGrpSpPr>
          <p:grpSpPr>
            <a:xfrm>
              <a:off x="4669446" y="3785975"/>
              <a:ext cx="654109" cy="733400"/>
              <a:chOff x="876066" y="4404480"/>
              <a:chExt cx="371412" cy="371412"/>
            </a:xfrm>
          </p:grpSpPr>
          <p:pic>
            <p:nvPicPr>
              <p:cNvPr id="59" name="圖形 58">
                <a:extLst>
                  <a:ext uri="{FF2B5EF4-FFF2-40B4-BE49-F238E27FC236}">
                    <a16:creationId xmlns:a16="http://schemas.microsoft.com/office/drawing/2014/main" id="{F4C3796E-9298-DBB6-B1EF-04DB0A8C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066" y="4404480"/>
                <a:ext cx="371412" cy="371412"/>
              </a:xfrm>
              <a:prstGeom prst="rect">
                <a:avLst/>
              </a:prstGeom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0D9B72AC-9909-17B9-9A1E-E1CD71C81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268" y="4499604"/>
                <a:ext cx="308033" cy="16462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形 69" descr="聊天泡泡 以實心填滿">
              <a:extLst>
                <a:ext uri="{FF2B5EF4-FFF2-40B4-BE49-F238E27FC236}">
                  <a16:creationId xmlns:a16="http://schemas.microsoft.com/office/drawing/2014/main" id="{B919DB84-AB10-236B-1AD2-35A4EEB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5881" y="3445261"/>
              <a:ext cx="800490" cy="800490"/>
            </a:xfrm>
            <a:prstGeom prst="rect">
              <a:avLst/>
            </a:prstGeom>
          </p:spPr>
        </p:pic>
        <p:pic>
          <p:nvPicPr>
            <p:cNvPr id="71" name="圖形 70" descr="購物車 以實心填滿">
              <a:extLst>
                <a:ext uri="{FF2B5EF4-FFF2-40B4-BE49-F238E27FC236}">
                  <a16:creationId xmlns:a16="http://schemas.microsoft.com/office/drawing/2014/main" id="{6872DB54-CFFE-5712-352F-AAEBCA7C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9708" y="2945670"/>
              <a:ext cx="679106" cy="679106"/>
            </a:xfrm>
            <a:prstGeom prst="rect">
              <a:avLst/>
            </a:prstGeom>
          </p:spPr>
        </p:pic>
        <p:pic>
          <p:nvPicPr>
            <p:cNvPr id="72" name="圖形 71" descr="木槌 以實心填滿">
              <a:extLst>
                <a:ext uri="{FF2B5EF4-FFF2-40B4-BE49-F238E27FC236}">
                  <a16:creationId xmlns:a16="http://schemas.microsoft.com/office/drawing/2014/main" id="{8FC04987-0ECB-29FA-A4D3-74007842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6356" y="4124367"/>
              <a:ext cx="759938" cy="759938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3D43D62-A025-F1D7-C8BB-4A1A321DD72A}"/>
              </a:ext>
            </a:extLst>
          </p:cNvPr>
          <p:cNvGrpSpPr/>
          <p:nvPr/>
        </p:nvGrpSpPr>
        <p:grpSpPr>
          <a:xfrm>
            <a:off x="740835" y="1379907"/>
            <a:ext cx="4031890" cy="1548829"/>
            <a:chOff x="774630" y="1378042"/>
            <a:chExt cx="4031890" cy="1548829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199786-E854-7885-2A8E-BB12D304607F}"/>
                </a:ext>
              </a:extLst>
            </p:cNvPr>
            <p:cNvGrpSpPr/>
            <p:nvPr/>
          </p:nvGrpSpPr>
          <p:grpSpPr>
            <a:xfrm>
              <a:off x="774630" y="1378042"/>
              <a:ext cx="3955894" cy="1242152"/>
              <a:chOff x="774630" y="1378042"/>
              <a:chExt cx="3955894" cy="1242152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A5C7753-3F7A-3EEC-562B-DE298A2DC5D9}"/>
                  </a:ext>
                </a:extLst>
              </p:cNvPr>
              <p:cNvSpPr txBox="1"/>
              <p:nvPr/>
            </p:nvSpPr>
            <p:spPr>
              <a:xfrm>
                <a:off x="1312408" y="1430471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kern="0" dirty="0">
                    <a:solidFill>
                      <a:srgbClr val="C58B01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股票流通風險 </a:t>
                </a:r>
                <a:endParaRPr lang="zh-TW" altLang="en-US" kern="0" dirty="0">
                  <a:solidFill>
                    <a:srgbClr val="C58B01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9FC476B-53C0-B32C-3031-A0637AF2BF3A}"/>
                  </a:ext>
                </a:extLst>
              </p:cNvPr>
              <p:cNvGrpSpPr/>
              <p:nvPr/>
            </p:nvGrpSpPr>
            <p:grpSpPr>
              <a:xfrm>
                <a:off x="774630" y="1858615"/>
                <a:ext cx="3955894" cy="761579"/>
                <a:chOff x="744011" y="1815966"/>
                <a:chExt cx="3955894" cy="761579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D742BA7F-AEFA-CE51-40C2-DD34A3EE3BD3}"/>
                    </a:ext>
                  </a:extLst>
                </p:cNvPr>
                <p:cNvSpPr/>
                <p:nvPr/>
              </p:nvSpPr>
              <p:spPr>
                <a:xfrm>
                  <a:off x="744011" y="1815966"/>
                  <a:ext cx="3955894" cy="761579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9B089C1-1761-B5A4-6793-9D48DC5902AA}"/>
                    </a:ext>
                  </a:extLst>
                </p:cNvPr>
                <p:cNvSpPr txBox="1"/>
                <p:nvPr/>
              </p:nvSpPr>
              <p:spPr>
                <a:xfrm>
                  <a:off x="766401" y="1917319"/>
                  <a:ext cx="39111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無法立即獲取公司法人訊息，導致</a:t>
                  </a:r>
                  <a:r>
                    <a:rPr kumimoji="1" lang="zh-TW" altLang="en-US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交易時，有詐騙的風險</a:t>
                  </a: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</a:p>
              </p:txBody>
            </p:sp>
          </p:grpSp>
          <p:pic>
            <p:nvPicPr>
              <p:cNvPr id="64" name="圖形 63" descr="聊天泡泡 以實心填滿">
                <a:extLst>
                  <a:ext uri="{FF2B5EF4-FFF2-40B4-BE49-F238E27FC236}">
                    <a16:creationId xmlns:a16="http://schemas.microsoft.com/office/drawing/2014/main" id="{29B9D235-AB9D-5674-1EC8-CA73172CF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683" y="1378042"/>
                <a:ext cx="486555" cy="486555"/>
              </a:xfrm>
              <a:prstGeom prst="rect">
                <a:avLst/>
              </a:prstGeom>
            </p:spPr>
          </p:pic>
        </p:grp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268B0CE-4B7D-4C55-B5D3-C7086AA3AA45}"/>
                </a:ext>
              </a:extLst>
            </p:cNvPr>
            <p:cNvSpPr/>
            <p:nvPr/>
          </p:nvSpPr>
          <p:spPr>
            <a:xfrm>
              <a:off x="4428674" y="244725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6D9FFCC-F7FB-5801-12CB-7CF3232B5773}"/>
              </a:ext>
            </a:extLst>
          </p:cNvPr>
          <p:cNvGrpSpPr/>
          <p:nvPr/>
        </p:nvGrpSpPr>
        <p:grpSpPr>
          <a:xfrm>
            <a:off x="709656" y="4014115"/>
            <a:ext cx="3993903" cy="1565211"/>
            <a:chOff x="762531" y="4285828"/>
            <a:chExt cx="3993903" cy="156521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35CEB32E-A3EF-B1D4-ED29-42EC5DA824EF}"/>
                </a:ext>
              </a:extLst>
            </p:cNvPr>
            <p:cNvGrpSpPr/>
            <p:nvPr/>
          </p:nvGrpSpPr>
          <p:grpSpPr>
            <a:xfrm>
              <a:off x="762531" y="4285828"/>
              <a:ext cx="3955894" cy="1258851"/>
              <a:chOff x="760858" y="4401664"/>
              <a:chExt cx="3955894" cy="12588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3A6C3BB-DF3D-2685-0345-CD0CF2AC4706}"/>
                  </a:ext>
                </a:extLst>
              </p:cNvPr>
              <p:cNvGrpSpPr/>
              <p:nvPr/>
            </p:nvGrpSpPr>
            <p:grpSpPr>
              <a:xfrm>
                <a:off x="760858" y="4811340"/>
                <a:ext cx="3955894" cy="849175"/>
                <a:chOff x="760858" y="4811340"/>
                <a:chExt cx="3955894" cy="849175"/>
              </a:xfrm>
            </p:grpSpPr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E34FAFF4-B5F7-E944-5808-F29C91F54A4E}"/>
                    </a:ext>
                  </a:extLst>
                </p:cNvPr>
                <p:cNvSpPr/>
                <p:nvPr/>
              </p:nvSpPr>
              <p:spPr>
                <a:xfrm>
                  <a:off x="760858" y="4811340"/>
                  <a:ext cx="3955894" cy="8491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533044-9CD9-F50D-8D0F-19CA4A8A72E6}"/>
                    </a:ext>
                  </a:extLst>
                </p:cNvPr>
                <p:cNvSpPr txBox="1"/>
                <p:nvPr/>
              </p:nvSpPr>
              <p:spPr>
                <a:xfrm>
                  <a:off x="789436" y="4947428"/>
                  <a:ext cx="389029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歷史交易資料不被記錄，導致</a:t>
                  </a:r>
                  <a:r>
                    <a:rPr kumimoji="1" lang="zh-TW" altLang="en-US" sz="1700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交易時，無價量資訊參考</a:t>
                  </a: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  <a:endParaRPr kumimoji="1" lang="en-US" altLang="zh-TW" sz="17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7EA6B4D-1F8B-8E7B-9083-FAA10010EA94}"/>
                  </a:ext>
                </a:extLst>
              </p:cNvPr>
              <p:cNvSpPr txBox="1"/>
              <p:nvPr/>
            </p:nvSpPr>
            <p:spPr>
              <a:xfrm>
                <a:off x="1347137" y="4419364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sz="1800" kern="0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資訊不公開透明</a:t>
                </a:r>
                <a:r>
                  <a:rPr lang="zh-TW" altLang="zh-TW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endParaRPr kumimoji="1" lang="zh-TW" altLang="en-US" dirty="0">
                  <a:solidFill>
                    <a:srgbClr val="A07C4B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BDE12AE-F9AB-191F-6E7D-2144FC860C5E}"/>
                  </a:ext>
                </a:extLst>
              </p:cNvPr>
              <p:cNvGrpSpPr/>
              <p:nvPr/>
            </p:nvGrpSpPr>
            <p:grpSpPr>
              <a:xfrm>
                <a:off x="933852" y="4401664"/>
                <a:ext cx="371412" cy="371412"/>
                <a:chOff x="865792" y="4404480"/>
                <a:chExt cx="371412" cy="371412"/>
              </a:xfrm>
            </p:grpSpPr>
            <p:pic>
              <p:nvPicPr>
                <p:cNvPr id="44" name="圖形 43">
                  <a:extLst>
                    <a:ext uri="{FF2B5EF4-FFF2-40B4-BE49-F238E27FC236}">
                      <a16:creationId xmlns:a16="http://schemas.microsoft.com/office/drawing/2014/main" id="{95052741-0783-8FB8-1C21-829F9830C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2" y="4404480"/>
                  <a:ext cx="371412" cy="371412"/>
                </a:xfrm>
                <a:prstGeom prst="rect">
                  <a:avLst/>
                </a:prstGeom>
              </p:spPr>
            </p:pic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789B528-132D-4F67-3130-9FD00317D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268" y="4499604"/>
                  <a:ext cx="308033" cy="16462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AC477F-E6E3-8D9C-BE92-021B7CB0518A}"/>
                </a:ext>
              </a:extLst>
            </p:cNvPr>
            <p:cNvSpPr/>
            <p:nvPr/>
          </p:nvSpPr>
          <p:spPr>
            <a:xfrm>
              <a:off x="4378588" y="5371424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D96B868-BA48-1354-48FE-165BF8319B36}"/>
              </a:ext>
            </a:extLst>
          </p:cNvPr>
          <p:cNvGrpSpPr/>
          <p:nvPr/>
        </p:nvGrpSpPr>
        <p:grpSpPr>
          <a:xfrm>
            <a:off x="8062063" y="4081540"/>
            <a:ext cx="3955894" cy="1287226"/>
            <a:chOff x="8149270" y="4314638"/>
            <a:chExt cx="3955894" cy="128722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EDE3E03-695D-4F7E-D605-3D02822D047F}"/>
                </a:ext>
              </a:extLst>
            </p:cNvPr>
            <p:cNvSpPr txBox="1"/>
            <p:nvPr/>
          </p:nvSpPr>
          <p:spPr>
            <a:xfrm>
              <a:off x="8687076" y="4430988"/>
              <a:ext cx="189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kern="0" dirty="0">
                  <a:solidFill>
                    <a:srgbClr val="6B4C09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上市櫃風險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834D94FB-73A9-1E83-0C2E-6A68D4B2F334}"/>
                </a:ext>
              </a:extLst>
            </p:cNvPr>
            <p:cNvSpPr/>
            <p:nvPr/>
          </p:nvSpPr>
          <p:spPr>
            <a:xfrm>
              <a:off x="8149270" y="4817573"/>
              <a:ext cx="3955894" cy="78429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3DB4E88-D14F-7174-67A7-8AF708F30FE3}"/>
                </a:ext>
              </a:extLst>
            </p:cNvPr>
            <p:cNvSpPr txBox="1"/>
            <p:nvPr/>
          </p:nvSpPr>
          <p:spPr>
            <a:xfrm>
              <a:off x="8221356" y="4955533"/>
              <a:ext cx="3705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未上市上櫃公司，在</a:t>
              </a:r>
              <a:r>
                <a:rPr kumimoji="1" lang="zh-TW" altLang="en-US" dirty="0">
                  <a:highlight>
                    <a:srgbClr val="FFFF00"/>
                  </a:highligh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未來有較大的存續與成功上市櫃風險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</a:p>
          </p:txBody>
        </p:sp>
        <p:pic>
          <p:nvPicPr>
            <p:cNvPr id="66" name="圖形 65" descr="木槌 以實心填滿">
              <a:extLst>
                <a:ext uri="{FF2B5EF4-FFF2-40B4-BE49-F238E27FC236}">
                  <a16:creationId xmlns:a16="http://schemas.microsoft.com/office/drawing/2014/main" id="{E83F7F52-860C-4CC3-16C6-8128EBAC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2956" y="4314638"/>
              <a:ext cx="476334" cy="476334"/>
            </a:xfrm>
            <a:prstGeom prst="rect">
              <a:avLst/>
            </a:prstGeom>
          </p:spPr>
        </p:pic>
      </p:grpSp>
      <p:sp>
        <p:nvSpPr>
          <p:cNvPr id="87" name="橢圓 86">
            <a:extLst>
              <a:ext uri="{FF2B5EF4-FFF2-40B4-BE49-F238E27FC236}">
                <a16:creationId xmlns:a16="http://schemas.microsoft.com/office/drawing/2014/main" id="{90F61EC8-D474-72DD-B125-43729BE47D1E}"/>
              </a:ext>
            </a:extLst>
          </p:cNvPr>
          <p:cNvSpPr/>
          <p:nvPr/>
        </p:nvSpPr>
        <p:spPr>
          <a:xfrm>
            <a:off x="7909075" y="5344168"/>
            <a:ext cx="377846" cy="4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764C86-04FD-AC46-A314-BFC198385C93}"/>
              </a:ext>
            </a:extLst>
          </p:cNvPr>
          <p:cNvGrpSpPr/>
          <p:nvPr/>
        </p:nvGrpSpPr>
        <p:grpSpPr>
          <a:xfrm>
            <a:off x="7948494" y="1458431"/>
            <a:ext cx="4039949" cy="1604077"/>
            <a:chOff x="7909075" y="1390234"/>
            <a:chExt cx="4039949" cy="160407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85C890-46AE-70AB-3035-354EA5DA9D58}"/>
                </a:ext>
              </a:extLst>
            </p:cNvPr>
            <p:cNvGrpSpPr/>
            <p:nvPr/>
          </p:nvGrpSpPr>
          <p:grpSpPr>
            <a:xfrm>
              <a:off x="7993130" y="1390234"/>
              <a:ext cx="3955894" cy="1276584"/>
              <a:chOff x="8119395" y="1378042"/>
              <a:chExt cx="3955894" cy="1276584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49DC9F-7627-634F-5C7C-632492C488BF}"/>
                  </a:ext>
                </a:extLst>
              </p:cNvPr>
              <p:cNvSpPr txBox="1"/>
              <p:nvPr/>
            </p:nvSpPr>
            <p:spPr>
              <a:xfrm>
                <a:off x="8686587" y="1419765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交易</a:t>
                </a:r>
                <a:r>
                  <a:rPr lang="zh-TW" altLang="zh-TW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風險 </a:t>
                </a:r>
                <a:endParaRPr lang="zh-TW" altLang="en-US" kern="0" dirty="0">
                  <a:solidFill>
                    <a:schemeClr val="bg2">
                      <a:lumMod val="50000"/>
                    </a:schemeClr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02A04244-B4B6-E681-B260-CEEF4D852476}"/>
                  </a:ext>
                </a:extLst>
              </p:cNvPr>
              <p:cNvSpPr/>
              <p:nvPr/>
            </p:nvSpPr>
            <p:spPr>
              <a:xfrm>
                <a:off x="8119395" y="1830451"/>
                <a:ext cx="3955894" cy="82417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1AA1D98-27DB-AA03-2041-3297E8B3C351}"/>
                  </a:ext>
                </a:extLst>
              </p:cNvPr>
              <p:cNvSpPr txBox="1"/>
              <p:nvPr/>
            </p:nvSpPr>
            <p:spPr>
              <a:xfrm>
                <a:off x="8141785" y="1947776"/>
                <a:ext cx="3911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交易過程無政府機關監管，導致有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交易糾紛時，無法保障雙方權益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8" name="圖形 67" descr="購物車 以實心填滿">
                <a:extLst>
                  <a:ext uri="{FF2B5EF4-FFF2-40B4-BE49-F238E27FC236}">
                    <a16:creationId xmlns:a16="http://schemas.microsoft.com/office/drawing/2014/main" id="{8CA0190D-9B24-6E32-A7DE-9FDDDB9C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44874" y="1378042"/>
                <a:ext cx="385292" cy="385292"/>
              </a:xfrm>
              <a:prstGeom prst="rect">
                <a:avLst/>
              </a:prstGeom>
            </p:spPr>
          </p:pic>
        </p:grp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DC67544-B50F-777E-E017-4C4F2C627CD5}"/>
                </a:ext>
              </a:extLst>
            </p:cNvPr>
            <p:cNvSpPr/>
            <p:nvPr/>
          </p:nvSpPr>
          <p:spPr>
            <a:xfrm>
              <a:off x="7909075" y="251469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ED2287D-85A0-1416-CBD8-E61E5686156E}"/>
              </a:ext>
            </a:extLst>
          </p:cNvPr>
          <p:cNvSpPr txBox="1"/>
          <p:nvPr/>
        </p:nvSpPr>
        <p:spPr>
          <a:xfrm>
            <a:off x="7112000" y="1507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04733C8-0B76-5079-F032-924141EF8B44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67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480C2B3-412D-3C7D-8D2F-70B52266A98E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529B52B-9796-3611-F223-1F238CAF9C67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760B179-9B0C-D591-785E-9CA048E03CA2}"/>
              </a:ext>
            </a:extLst>
          </p:cNvPr>
          <p:cNvCxnSpPr/>
          <p:nvPr/>
        </p:nvCxnSpPr>
        <p:spPr>
          <a:xfrm>
            <a:off x="1203648" y="814719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68217FB-2C7D-C6F3-FD53-FB70C71D8B0D}"/>
              </a:ext>
            </a:extLst>
          </p:cNvPr>
          <p:cNvGrpSpPr/>
          <p:nvPr/>
        </p:nvGrpSpPr>
        <p:grpSpPr>
          <a:xfrm>
            <a:off x="4761692" y="2871856"/>
            <a:ext cx="3147383" cy="2825044"/>
            <a:chOff x="4399457" y="2390591"/>
            <a:chExt cx="3649383" cy="32167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2E16658-26E3-8C7F-B1CA-A43EA6714CF8}"/>
                </a:ext>
              </a:extLst>
            </p:cNvPr>
            <p:cNvGrpSpPr/>
            <p:nvPr/>
          </p:nvGrpSpPr>
          <p:grpSpPr>
            <a:xfrm rot="21116158">
              <a:off x="4399457" y="2390591"/>
              <a:ext cx="3649383" cy="3216749"/>
              <a:chOff x="3842302" y="3672452"/>
              <a:chExt cx="3649383" cy="3216749"/>
            </a:xfrm>
          </p:grpSpPr>
          <p:sp>
            <p:nvSpPr>
              <p:cNvPr id="2" name="Freeform: Shape 46">
                <a:extLst>
                  <a:ext uri="{FF2B5EF4-FFF2-40B4-BE49-F238E27FC236}">
                    <a16:creationId xmlns:a16="http://schemas.microsoft.com/office/drawing/2014/main" id="{B276E8D3-6017-78C3-3C1F-0C5EA81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87" y="3672452"/>
                <a:ext cx="2075098" cy="2239945"/>
              </a:xfrm>
              <a:custGeom>
                <a:avLst/>
                <a:gdLst>
                  <a:gd name="connsiteX0" fmla="*/ 605613 w 1818241"/>
                  <a:gd name="connsiteY0" fmla="*/ 287 h 1962683"/>
                  <a:gd name="connsiteX1" fmla="*/ 786873 w 1818241"/>
                  <a:gd name="connsiteY1" fmla="*/ 21438 h 1962683"/>
                  <a:gd name="connsiteX2" fmla="*/ 1363574 w 1818241"/>
                  <a:gd name="connsiteY2" fmla="*/ 570077 h 1962683"/>
                  <a:gd name="connsiteX3" fmla="*/ 1768546 w 1818241"/>
                  <a:gd name="connsiteY3" fmla="*/ 905926 h 1962683"/>
                  <a:gd name="connsiteX4" fmla="*/ 1813080 w 1818241"/>
                  <a:gd name="connsiteY4" fmla="*/ 1215817 h 1962683"/>
                  <a:gd name="connsiteX5" fmla="*/ 1809826 w 1818241"/>
                  <a:gd name="connsiteY5" fmla="*/ 1231027 h 1962683"/>
                  <a:gd name="connsiteX6" fmla="*/ 1805511 w 1818241"/>
                  <a:gd name="connsiteY6" fmla="*/ 1251190 h 1962683"/>
                  <a:gd name="connsiteX7" fmla="*/ 1794891 w 1818241"/>
                  <a:gd name="connsiteY7" fmla="*/ 1295159 h 1962683"/>
                  <a:gd name="connsiteX8" fmla="*/ 1787075 w 1818241"/>
                  <a:gd name="connsiteY8" fmla="*/ 1315982 h 1962683"/>
                  <a:gd name="connsiteX9" fmla="*/ 1769073 w 1818241"/>
                  <a:gd name="connsiteY9" fmla="*/ 1360854 h 1962683"/>
                  <a:gd name="connsiteX10" fmla="*/ 1767039 w 1818241"/>
                  <a:gd name="connsiteY10" fmla="*/ 1364448 h 1962683"/>
                  <a:gd name="connsiteX11" fmla="*/ 1735658 w 1818241"/>
                  <a:gd name="connsiteY11" fmla="*/ 1418482 h 1962683"/>
                  <a:gd name="connsiteX12" fmla="*/ 1725911 w 1818241"/>
                  <a:gd name="connsiteY12" fmla="*/ 1430759 h 1962683"/>
                  <a:gd name="connsiteX13" fmla="*/ 1694216 w 1818241"/>
                  <a:gd name="connsiteY13" fmla="*/ 1469948 h 1962683"/>
                  <a:gd name="connsiteX14" fmla="*/ 1768546 w 1818241"/>
                  <a:gd name="connsiteY14" fmla="*/ 1590443 h 1962683"/>
                  <a:gd name="connsiteX15" fmla="*/ 1777169 w 1818241"/>
                  <a:gd name="connsiteY15" fmla="*/ 1616318 h 1962683"/>
                  <a:gd name="connsiteX16" fmla="*/ 1793793 w 1818241"/>
                  <a:gd name="connsiteY16" fmla="*/ 1671059 h 1962683"/>
                  <a:gd name="connsiteX17" fmla="*/ 1802607 w 1818241"/>
                  <a:gd name="connsiteY17" fmla="*/ 1725346 h 1962683"/>
                  <a:gd name="connsiteX18" fmla="*/ 1803607 w 1818241"/>
                  <a:gd name="connsiteY18" fmla="*/ 1737986 h 1962683"/>
                  <a:gd name="connsiteX19" fmla="*/ 1798463 w 1818241"/>
                  <a:gd name="connsiteY19" fmla="*/ 1746796 h 1962683"/>
                  <a:gd name="connsiteX20" fmla="*/ 1440467 w 1818241"/>
                  <a:gd name="connsiteY20" fmla="*/ 1962185 h 1962683"/>
                  <a:gd name="connsiteX21" fmla="*/ 1181593 w 1818241"/>
                  <a:gd name="connsiteY21" fmla="*/ 1680174 h 1962683"/>
                  <a:gd name="connsiteX22" fmla="*/ 968854 w 1818241"/>
                  <a:gd name="connsiteY22" fmla="*/ 1544296 h 1962683"/>
                  <a:gd name="connsiteX23" fmla="*/ 856077 w 1818241"/>
                  <a:gd name="connsiteY23" fmla="*/ 1144353 h 1962683"/>
                  <a:gd name="connsiteX24" fmla="*/ 838064 w 1818241"/>
                  <a:gd name="connsiteY24" fmla="*/ 1146064 h 1962683"/>
                  <a:gd name="connsiteX25" fmla="*/ 775939 w 1818241"/>
                  <a:gd name="connsiteY25" fmla="*/ 1151964 h 1962683"/>
                  <a:gd name="connsiteX26" fmla="*/ 525435 w 1818241"/>
                  <a:gd name="connsiteY26" fmla="*/ 1123843 h 1962683"/>
                  <a:gd name="connsiteX27" fmla="*/ 20501 w 1818241"/>
                  <a:gd name="connsiteY27" fmla="*/ 344468 h 1962683"/>
                  <a:gd name="connsiteX28" fmla="*/ 166599 w 1818241"/>
                  <a:gd name="connsiteY28" fmla="*/ 121423 h 1962683"/>
                  <a:gd name="connsiteX29" fmla="*/ 605613 w 1818241"/>
                  <a:gd name="connsiteY29" fmla="*/ 287 h 196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18241" h="1962683">
                    <a:moveTo>
                      <a:pt x="605613" y="287"/>
                    </a:moveTo>
                    <a:cubicBezTo>
                      <a:pt x="664484" y="1729"/>
                      <a:pt x="725358" y="8619"/>
                      <a:pt x="786873" y="21438"/>
                    </a:cubicBezTo>
                    <a:cubicBezTo>
                      <a:pt x="1145709" y="95786"/>
                      <a:pt x="1396894" y="339341"/>
                      <a:pt x="1363574" y="570077"/>
                    </a:cubicBezTo>
                    <a:cubicBezTo>
                      <a:pt x="1530176" y="593151"/>
                      <a:pt x="1689090" y="716210"/>
                      <a:pt x="1768546" y="905926"/>
                    </a:cubicBezTo>
                    <a:cubicBezTo>
                      <a:pt x="1813401" y="1009758"/>
                      <a:pt x="1826857" y="1117434"/>
                      <a:pt x="1813080" y="1215817"/>
                    </a:cubicBezTo>
                    <a:lnTo>
                      <a:pt x="1809826" y="1231027"/>
                    </a:lnTo>
                    <a:lnTo>
                      <a:pt x="1805511" y="1251190"/>
                    </a:lnTo>
                    <a:lnTo>
                      <a:pt x="1794891" y="1295159"/>
                    </a:lnTo>
                    <a:lnTo>
                      <a:pt x="1787075" y="1315982"/>
                    </a:lnTo>
                    <a:lnTo>
                      <a:pt x="1769073" y="1360854"/>
                    </a:lnTo>
                    <a:lnTo>
                      <a:pt x="1767039" y="1364448"/>
                    </a:lnTo>
                    <a:lnTo>
                      <a:pt x="1735658" y="1418482"/>
                    </a:lnTo>
                    <a:lnTo>
                      <a:pt x="1725911" y="1430759"/>
                    </a:lnTo>
                    <a:lnTo>
                      <a:pt x="1694216" y="1469948"/>
                    </a:lnTo>
                    <a:cubicBezTo>
                      <a:pt x="1724973" y="1505840"/>
                      <a:pt x="1748041" y="1544296"/>
                      <a:pt x="1768546" y="1590443"/>
                    </a:cubicBezTo>
                    <a:lnTo>
                      <a:pt x="1777169" y="1616318"/>
                    </a:lnTo>
                    <a:lnTo>
                      <a:pt x="1793793" y="1671059"/>
                    </a:lnTo>
                    <a:lnTo>
                      <a:pt x="1802607" y="1725346"/>
                    </a:lnTo>
                    <a:lnTo>
                      <a:pt x="1803607" y="1737986"/>
                    </a:lnTo>
                    <a:lnTo>
                      <a:pt x="1798463" y="1746796"/>
                    </a:lnTo>
                    <a:cubicBezTo>
                      <a:pt x="1776596" y="1792257"/>
                      <a:pt x="1693895" y="1973401"/>
                      <a:pt x="1440467" y="1962185"/>
                    </a:cubicBezTo>
                    <a:cubicBezTo>
                      <a:pt x="1271302" y="1954493"/>
                      <a:pt x="1161088" y="1841689"/>
                      <a:pt x="1181593" y="1680174"/>
                    </a:cubicBezTo>
                    <a:cubicBezTo>
                      <a:pt x="1099573" y="1654536"/>
                      <a:pt x="1025243" y="1608389"/>
                      <a:pt x="968854" y="1544296"/>
                    </a:cubicBezTo>
                    <a:cubicBezTo>
                      <a:pt x="871456" y="1434055"/>
                      <a:pt x="835572" y="1290486"/>
                      <a:pt x="856077" y="1144353"/>
                    </a:cubicBezTo>
                    <a:lnTo>
                      <a:pt x="838064" y="1146064"/>
                    </a:lnTo>
                    <a:lnTo>
                      <a:pt x="775939" y="1151964"/>
                    </a:lnTo>
                    <a:cubicBezTo>
                      <a:pt x="694601" y="1155570"/>
                      <a:pt x="610018" y="1146917"/>
                      <a:pt x="525435" y="1123843"/>
                    </a:cubicBezTo>
                    <a:cubicBezTo>
                      <a:pt x="156347" y="1018730"/>
                      <a:pt x="-71771" y="670063"/>
                      <a:pt x="20501" y="344468"/>
                    </a:cubicBezTo>
                    <a:cubicBezTo>
                      <a:pt x="46133" y="254738"/>
                      <a:pt x="161473" y="118860"/>
                      <a:pt x="166599" y="121423"/>
                    </a:cubicBezTo>
                    <a:cubicBezTo>
                      <a:pt x="270405" y="40666"/>
                      <a:pt x="428998" y="-4039"/>
                      <a:pt x="605613" y="287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Freeform: Shape 47">
                <a:extLst>
                  <a:ext uri="{FF2B5EF4-FFF2-40B4-BE49-F238E27FC236}">
                    <a16:creationId xmlns:a16="http://schemas.microsoft.com/office/drawing/2014/main" id="{1A733441-67E3-3488-543F-4CCCB2C49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303" y="4978464"/>
                <a:ext cx="2897720" cy="1910737"/>
              </a:xfrm>
              <a:custGeom>
                <a:avLst/>
                <a:gdLst>
                  <a:gd name="connsiteX0" fmla="*/ 1587093 w 2539038"/>
                  <a:gd name="connsiteY0" fmla="*/ 0 h 1674225"/>
                  <a:gd name="connsiteX1" fmla="*/ 1699870 w 2539038"/>
                  <a:gd name="connsiteY1" fmla="*/ 399943 h 1674225"/>
                  <a:gd name="connsiteX2" fmla="*/ 1912609 w 2539038"/>
                  <a:gd name="connsiteY2" fmla="*/ 535821 h 1674225"/>
                  <a:gd name="connsiteX3" fmla="*/ 2171483 w 2539038"/>
                  <a:gd name="connsiteY3" fmla="*/ 817832 h 1674225"/>
                  <a:gd name="connsiteX4" fmla="*/ 2529479 w 2539038"/>
                  <a:gd name="connsiteY4" fmla="*/ 602443 h 1674225"/>
                  <a:gd name="connsiteX5" fmla="*/ 2534623 w 2539038"/>
                  <a:gd name="connsiteY5" fmla="*/ 593633 h 1674225"/>
                  <a:gd name="connsiteX6" fmla="*/ 2539038 w 2539038"/>
                  <a:gd name="connsiteY6" fmla="*/ 649425 h 1674225"/>
                  <a:gd name="connsiteX7" fmla="*/ 2187434 w 2539038"/>
                  <a:gd name="connsiteY7" fmla="*/ 1143435 h 1674225"/>
                  <a:gd name="connsiteX8" fmla="*/ 1677119 w 2539038"/>
                  <a:gd name="connsiteY8" fmla="*/ 1115228 h 1674225"/>
                  <a:gd name="connsiteX9" fmla="*/ 1674554 w 2539038"/>
                  <a:gd name="connsiteY9" fmla="*/ 1135742 h 1674225"/>
                  <a:gd name="connsiteX10" fmla="*/ 2007926 w 2539038"/>
                  <a:gd name="connsiteY10" fmla="*/ 1584478 h 1674225"/>
                  <a:gd name="connsiteX11" fmla="*/ 2010491 w 2539038"/>
                  <a:gd name="connsiteY11" fmla="*/ 1587042 h 1674225"/>
                  <a:gd name="connsiteX12" fmla="*/ 1915608 w 2539038"/>
                  <a:gd name="connsiteY12" fmla="*/ 1674225 h 1674225"/>
                  <a:gd name="connsiteX13" fmla="*/ 1377084 w 2539038"/>
                  <a:gd name="connsiteY13" fmla="*/ 1274209 h 1674225"/>
                  <a:gd name="connsiteX14" fmla="*/ 1320667 w 2539038"/>
                  <a:gd name="connsiteY14" fmla="*/ 1135742 h 1674225"/>
                  <a:gd name="connsiteX15" fmla="*/ 994988 w 2539038"/>
                  <a:gd name="connsiteY15" fmla="*/ 1053687 h 1674225"/>
                  <a:gd name="connsiteX16" fmla="*/ 966780 w 2539038"/>
                  <a:gd name="connsiteY16" fmla="*/ 1066508 h 1674225"/>
                  <a:gd name="connsiteX17" fmla="*/ 246183 w 2539038"/>
                  <a:gd name="connsiteY17" fmla="*/ 807524 h 1674225"/>
                  <a:gd name="connsiteX18" fmla="*/ 233361 w 2539038"/>
                  <a:gd name="connsiteY18" fmla="*/ 771625 h 1674225"/>
                  <a:gd name="connsiteX19" fmla="*/ 169251 w 2539038"/>
                  <a:gd name="connsiteY19" fmla="*/ 802395 h 1674225"/>
                  <a:gd name="connsiteX20" fmla="*/ 0 w 2539038"/>
                  <a:gd name="connsiteY20" fmla="*/ 845987 h 1674225"/>
                  <a:gd name="connsiteX21" fmla="*/ 1295023 w 2539038"/>
                  <a:gd name="connsiteY21" fmla="*/ 453663 h 1674225"/>
                  <a:gd name="connsiteX22" fmla="*/ 1343747 w 2539038"/>
                  <a:gd name="connsiteY22" fmla="*/ 466484 h 1674225"/>
                  <a:gd name="connsiteX23" fmla="*/ 1487353 w 2539038"/>
                  <a:gd name="connsiteY23" fmla="*/ 74161 h 1674225"/>
                  <a:gd name="connsiteX24" fmla="*/ 1569080 w 2539038"/>
                  <a:gd name="connsiteY24" fmla="*/ 1711 h 1674225"/>
                  <a:gd name="connsiteX25" fmla="*/ 1587093 w 2539038"/>
                  <a:gd name="connsiteY25" fmla="*/ 0 h 16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39038" h="1674225">
                    <a:moveTo>
                      <a:pt x="1587093" y="0"/>
                    </a:moveTo>
                    <a:cubicBezTo>
                      <a:pt x="1566588" y="146133"/>
                      <a:pt x="1602472" y="289702"/>
                      <a:pt x="1699870" y="399943"/>
                    </a:cubicBezTo>
                    <a:cubicBezTo>
                      <a:pt x="1756259" y="464036"/>
                      <a:pt x="1830589" y="510183"/>
                      <a:pt x="1912609" y="535821"/>
                    </a:cubicBezTo>
                    <a:cubicBezTo>
                      <a:pt x="1892104" y="697336"/>
                      <a:pt x="2002318" y="810140"/>
                      <a:pt x="2171483" y="817832"/>
                    </a:cubicBezTo>
                    <a:cubicBezTo>
                      <a:pt x="2424911" y="829048"/>
                      <a:pt x="2507612" y="647904"/>
                      <a:pt x="2529479" y="602443"/>
                    </a:cubicBezTo>
                    <a:lnTo>
                      <a:pt x="2534623" y="593633"/>
                    </a:lnTo>
                    <a:lnTo>
                      <a:pt x="2539038" y="649425"/>
                    </a:lnTo>
                    <a:cubicBezTo>
                      <a:pt x="2533629" y="854481"/>
                      <a:pt x="2400921" y="1053047"/>
                      <a:pt x="2187434" y="1143435"/>
                    </a:cubicBezTo>
                    <a:cubicBezTo>
                      <a:pt x="2013055" y="1217797"/>
                      <a:pt x="1823290" y="1202411"/>
                      <a:pt x="1677119" y="1115228"/>
                    </a:cubicBezTo>
                    <a:cubicBezTo>
                      <a:pt x="1674554" y="1122921"/>
                      <a:pt x="1674554" y="1128049"/>
                      <a:pt x="1674554" y="1135742"/>
                    </a:cubicBezTo>
                    <a:cubicBezTo>
                      <a:pt x="1674554" y="1346007"/>
                      <a:pt x="1815596" y="1525501"/>
                      <a:pt x="2007926" y="1584478"/>
                    </a:cubicBezTo>
                    <a:cubicBezTo>
                      <a:pt x="2007926" y="1584478"/>
                      <a:pt x="2010491" y="1587042"/>
                      <a:pt x="2010491" y="1587042"/>
                    </a:cubicBezTo>
                    <a:cubicBezTo>
                      <a:pt x="2010491" y="1587042"/>
                      <a:pt x="2010491" y="1587042"/>
                      <a:pt x="1915608" y="1674225"/>
                    </a:cubicBezTo>
                    <a:cubicBezTo>
                      <a:pt x="1705327" y="1646019"/>
                      <a:pt x="1497611" y="1502423"/>
                      <a:pt x="1377084" y="1274209"/>
                    </a:cubicBezTo>
                    <a:cubicBezTo>
                      <a:pt x="1354004" y="1230618"/>
                      <a:pt x="1336053" y="1184462"/>
                      <a:pt x="1320667" y="1135742"/>
                    </a:cubicBezTo>
                    <a:cubicBezTo>
                      <a:pt x="1200140" y="1174205"/>
                      <a:pt x="1071920" y="1138306"/>
                      <a:pt x="994988" y="1053687"/>
                    </a:cubicBezTo>
                    <a:cubicBezTo>
                      <a:pt x="984730" y="1058816"/>
                      <a:pt x="974473" y="1063944"/>
                      <a:pt x="966780" y="1066508"/>
                    </a:cubicBezTo>
                    <a:cubicBezTo>
                      <a:pt x="682131" y="1187026"/>
                      <a:pt x="359016" y="1071637"/>
                      <a:pt x="246183" y="807524"/>
                    </a:cubicBezTo>
                    <a:cubicBezTo>
                      <a:pt x="241054" y="794703"/>
                      <a:pt x="238490" y="781882"/>
                      <a:pt x="233361" y="771625"/>
                    </a:cubicBezTo>
                    <a:cubicBezTo>
                      <a:pt x="212846" y="781882"/>
                      <a:pt x="189766" y="792138"/>
                      <a:pt x="169251" y="802395"/>
                    </a:cubicBezTo>
                    <a:cubicBezTo>
                      <a:pt x="112834" y="825473"/>
                      <a:pt x="56417" y="840858"/>
                      <a:pt x="0" y="845987"/>
                    </a:cubicBezTo>
                    <a:cubicBezTo>
                      <a:pt x="230796" y="497255"/>
                      <a:pt x="753934" y="322889"/>
                      <a:pt x="1295023" y="453663"/>
                    </a:cubicBezTo>
                    <a:cubicBezTo>
                      <a:pt x="1310409" y="458792"/>
                      <a:pt x="1328360" y="461356"/>
                      <a:pt x="1343747" y="466484"/>
                    </a:cubicBezTo>
                    <a:cubicBezTo>
                      <a:pt x="1343747" y="317760"/>
                      <a:pt x="1392470" y="181857"/>
                      <a:pt x="1487353" y="74161"/>
                    </a:cubicBezTo>
                    <a:lnTo>
                      <a:pt x="1569080" y="1711"/>
                    </a:lnTo>
                    <a:lnTo>
                      <a:pt x="1587093" y="0"/>
                    </a:lnTo>
                    <a:close/>
                  </a:path>
                </a:pathLst>
              </a:custGeom>
              <a:solidFill>
                <a:srgbClr val="6B4C09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Freeform 10">
                <a:extLst>
                  <a:ext uri="{FF2B5EF4-FFF2-40B4-BE49-F238E27FC236}">
                    <a16:creationId xmlns:a16="http://schemas.microsoft.com/office/drawing/2014/main" id="{433B95DD-8369-F1FB-0AA4-12B60248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302" y="4554118"/>
                <a:ext cx="1211472" cy="1477524"/>
              </a:xfrm>
              <a:custGeom>
                <a:avLst/>
                <a:gdLst>
                  <a:gd name="T0" fmla="*/ 377 w 414"/>
                  <a:gd name="T1" fmla="*/ 215 h 505"/>
                  <a:gd name="T2" fmla="*/ 374 w 414"/>
                  <a:gd name="T3" fmla="*/ 70 h 505"/>
                  <a:gd name="T4" fmla="*/ 249 w 414"/>
                  <a:gd name="T5" fmla="*/ 49 h 505"/>
                  <a:gd name="T6" fmla="*/ 132 w 414"/>
                  <a:gd name="T7" fmla="*/ 0 h 505"/>
                  <a:gd name="T8" fmla="*/ 108 w 414"/>
                  <a:gd name="T9" fmla="*/ 4 h 505"/>
                  <a:gd name="T10" fmla="*/ 5 w 414"/>
                  <a:gd name="T11" fmla="*/ 120 h 505"/>
                  <a:gd name="T12" fmla="*/ 33 w 414"/>
                  <a:gd name="T13" fmla="*/ 221 h 505"/>
                  <a:gd name="T14" fmla="*/ 38 w 414"/>
                  <a:gd name="T15" fmla="*/ 357 h 505"/>
                  <a:gd name="T16" fmla="*/ 319 w 414"/>
                  <a:gd name="T17" fmla="*/ 458 h 505"/>
                  <a:gd name="T18" fmla="*/ 344 w 414"/>
                  <a:gd name="T19" fmla="*/ 446 h 505"/>
                  <a:gd name="T20" fmla="*/ 398 w 414"/>
                  <a:gd name="T21" fmla="*/ 307 h 505"/>
                  <a:gd name="T22" fmla="*/ 377 w 414"/>
                  <a:gd name="T23" fmla="*/ 21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4" h="505">
                    <a:moveTo>
                      <a:pt x="377" y="215"/>
                    </a:moveTo>
                    <a:cubicBezTo>
                      <a:pt x="414" y="174"/>
                      <a:pt x="413" y="110"/>
                      <a:pt x="374" y="70"/>
                    </a:cubicBezTo>
                    <a:cubicBezTo>
                      <a:pt x="340" y="35"/>
                      <a:pt x="289" y="28"/>
                      <a:pt x="249" y="49"/>
                    </a:cubicBezTo>
                    <a:cubicBezTo>
                      <a:pt x="219" y="19"/>
                      <a:pt x="178" y="0"/>
                      <a:pt x="132" y="0"/>
                    </a:cubicBezTo>
                    <a:cubicBezTo>
                      <a:pt x="124" y="0"/>
                      <a:pt x="108" y="3"/>
                      <a:pt x="108" y="4"/>
                    </a:cubicBezTo>
                    <a:cubicBezTo>
                      <a:pt x="54" y="18"/>
                      <a:pt x="12" y="62"/>
                      <a:pt x="5" y="120"/>
                    </a:cubicBezTo>
                    <a:cubicBezTo>
                      <a:pt x="0" y="157"/>
                      <a:pt x="11" y="193"/>
                      <a:pt x="33" y="221"/>
                    </a:cubicBezTo>
                    <a:cubicBezTo>
                      <a:pt x="19" y="265"/>
                      <a:pt x="20" y="312"/>
                      <a:pt x="38" y="357"/>
                    </a:cubicBezTo>
                    <a:cubicBezTo>
                      <a:pt x="82" y="460"/>
                      <a:pt x="208" y="505"/>
                      <a:pt x="319" y="458"/>
                    </a:cubicBezTo>
                    <a:cubicBezTo>
                      <a:pt x="327" y="454"/>
                      <a:pt x="336" y="450"/>
                      <a:pt x="344" y="446"/>
                    </a:cubicBezTo>
                    <a:cubicBezTo>
                      <a:pt x="344" y="446"/>
                      <a:pt x="404" y="391"/>
                      <a:pt x="398" y="307"/>
                    </a:cubicBezTo>
                    <a:cubicBezTo>
                      <a:pt x="396" y="274"/>
                      <a:pt x="391" y="242"/>
                      <a:pt x="377" y="215"/>
                    </a:cubicBezTo>
                    <a:close/>
                  </a:path>
                </a:pathLst>
              </a:custGeom>
              <a:solidFill>
                <a:srgbClr val="A07C4B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: Shape 49">
                <a:extLst>
                  <a:ext uri="{FF2B5EF4-FFF2-40B4-BE49-F238E27FC236}">
                    <a16:creationId xmlns:a16="http://schemas.microsoft.com/office/drawing/2014/main" id="{8D7F6957-3512-BB18-D792-B6F92E7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372" y="3748771"/>
                <a:ext cx="2214668" cy="1843919"/>
              </a:xfrm>
              <a:custGeom>
                <a:avLst/>
                <a:gdLst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287080 w 2382017"/>
                  <a:gd name="connsiteY5" fmla="*/ 2751692 h 2751705"/>
                  <a:gd name="connsiteX6" fmla="*/ 2318383 w 2382017"/>
                  <a:gd name="connsiteY6" fmla="*/ 2722929 h 2751705"/>
                  <a:gd name="connsiteX7" fmla="*/ 2381947 w 2382017"/>
                  <a:gd name="connsiteY7" fmla="*/ 2664523 h 2751705"/>
                  <a:gd name="connsiteX8" fmla="*/ 2379382 w 2382017"/>
                  <a:gd name="connsiteY8" fmla="*/ 2661959 h 2751705"/>
                  <a:gd name="connsiteX9" fmla="*/ 2309838 w 2382017"/>
                  <a:gd name="connsiteY9" fmla="*/ 2634369 h 2751705"/>
                  <a:gd name="connsiteX10" fmla="*/ 2246633 w 2382017"/>
                  <a:gd name="connsiteY10" fmla="*/ 2596816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18383 w 2382017"/>
                  <a:gd name="connsiteY5" fmla="*/ 2722929 h 2751705"/>
                  <a:gd name="connsiteX6" fmla="*/ 2381947 w 2382017"/>
                  <a:gd name="connsiteY6" fmla="*/ 2664523 h 2751705"/>
                  <a:gd name="connsiteX7" fmla="*/ 2379382 w 2382017"/>
                  <a:gd name="connsiteY7" fmla="*/ 2661959 h 2751705"/>
                  <a:gd name="connsiteX8" fmla="*/ 2309838 w 2382017"/>
                  <a:gd name="connsiteY8" fmla="*/ 2634369 h 2751705"/>
                  <a:gd name="connsiteX9" fmla="*/ 2246633 w 2382017"/>
                  <a:gd name="connsiteY9" fmla="*/ 2596816 h 2751705"/>
                  <a:gd name="connsiteX10" fmla="*/ 2246662 w 2382017"/>
                  <a:gd name="connsiteY10" fmla="*/ 2596804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304981 w 2382017"/>
                  <a:gd name="connsiteY14" fmla="*/ 30851 h 2751705"/>
                  <a:gd name="connsiteX15" fmla="*/ 1014635 w 2382017"/>
                  <a:gd name="connsiteY15" fmla="*/ 2279 h 2751705"/>
                  <a:gd name="connsiteX16" fmla="*/ 1188833 w 2382017"/>
                  <a:gd name="connsiteY16" fmla="*/ 20146 h 2751705"/>
                  <a:gd name="connsiteX17" fmla="*/ 1269119 w 2382017"/>
                  <a:gd name="connsiteY17" fmla="*/ 54522 h 2751705"/>
                  <a:gd name="connsiteX18" fmla="*/ 1269071 w 2382017"/>
                  <a:gd name="connsiteY18" fmla="*/ 54551 h 2751705"/>
                  <a:gd name="connsiteX19" fmla="*/ 1122973 w 2382017"/>
                  <a:gd name="connsiteY19" fmla="*/ 277596 h 2751705"/>
                  <a:gd name="connsiteX20" fmla="*/ 1627907 w 2382017"/>
                  <a:gd name="connsiteY20" fmla="*/ 1056971 h 2751705"/>
                  <a:gd name="connsiteX21" fmla="*/ 1878412 w 2382017"/>
                  <a:gd name="connsiteY21" fmla="*/ 1085092 h 2751705"/>
                  <a:gd name="connsiteX22" fmla="*/ 1940535 w 2382017"/>
                  <a:gd name="connsiteY22" fmla="*/ 1079192 h 2751705"/>
                  <a:gd name="connsiteX23" fmla="*/ 1858809 w 2382017"/>
                  <a:gd name="connsiteY23" fmla="*/ 1151642 h 2751705"/>
                  <a:gd name="connsiteX24" fmla="*/ 1715203 w 2382017"/>
                  <a:gd name="connsiteY24" fmla="*/ 1543965 h 2751705"/>
                  <a:gd name="connsiteX25" fmla="*/ 1666479 w 2382017"/>
                  <a:gd name="connsiteY25" fmla="*/ 1531144 h 2751705"/>
                  <a:gd name="connsiteX26" fmla="*/ 739964 w 2382017"/>
                  <a:gd name="connsiteY26" fmla="*/ 1611601 h 2751705"/>
                  <a:gd name="connsiteX27" fmla="*/ 733019 w 2382017"/>
                  <a:gd name="connsiteY27" fmla="*/ 1615678 h 2751705"/>
                  <a:gd name="connsiteX28" fmla="*/ 742011 w 2382017"/>
                  <a:gd name="connsiteY28" fmla="*/ 1569837 h 2751705"/>
                  <a:gd name="connsiteX29" fmla="*/ 743543 w 2382017"/>
                  <a:gd name="connsiteY29" fmla="*/ 1492698 h 2751705"/>
                  <a:gd name="connsiteX30" fmla="*/ 689699 w 2382017"/>
                  <a:gd name="connsiteY30" fmla="*/ 1256843 h 2751705"/>
                  <a:gd name="connsiteX31" fmla="*/ 682006 w 2382017"/>
                  <a:gd name="connsiteY31" fmla="*/ 885116 h 2751705"/>
                  <a:gd name="connsiteX32" fmla="*/ 361500 w 2382017"/>
                  <a:gd name="connsiteY32" fmla="*/ 831280 h 2751705"/>
                  <a:gd name="connsiteX33" fmla="*/ 61507 w 2382017"/>
                  <a:gd name="connsiteY33" fmla="*/ 705662 h 2751705"/>
                  <a:gd name="connsiteX34" fmla="*/ 6701 w 2382017"/>
                  <a:gd name="connsiteY34" fmla="*/ 713233 h 2751705"/>
                  <a:gd name="connsiteX35" fmla="*/ 0 w 2382017"/>
                  <a:gd name="connsiteY35" fmla="*/ 715904 h 2751705"/>
                  <a:gd name="connsiteX36" fmla="*/ 21970 w 2382017"/>
                  <a:gd name="connsiteY36" fmla="*/ 608104 h 2751705"/>
                  <a:gd name="connsiteX37" fmla="*/ 230744 w 2382017"/>
                  <a:gd name="connsiteY37" fmla="*/ 316068 h 2751705"/>
                  <a:gd name="connsiteX38" fmla="*/ 699973 w 2382017"/>
                  <a:gd name="connsiteY38" fmla="*/ 187876 h 2751705"/>
                  <a:gd name="connsiteX39" fmla="*/ 925613 w 2382017"/>
                  <a:gd name="connsiteY39" fmla="*/ 21227 h 2751705"/>
                  <a:gd name="connsiteX40" fmla="*/ 1014635 w 2382017"/>
                  <a:gd name="connsiteY40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81947 w 2382017"/>
                  <a:gd name="connsiteY5" fmla="*/ 2664523 h 2751705"/>
                  <a:gd name="connsiteX6" fmla="*/ 2379382 w 2382017"/>
                  <a:gd name="connsiteY6" fmla="*/ 2661959 h 2751705"/>
                  <a:gd name="connsiteX7" fmla="*/ 2309838 w 2382017"/>
                  <a:gd name="connsiteY7" fmla="*/ 2634369 h 2751705"/>
                  <a:gd name="connsiteX8" fmla="*/ 2246633 w 2382017"/>
                  <a:gd name="connsiteY8" fmla="*/ 2596816 h 2751705"/>
                  <a:gd name="connsiteX9" fmla="*/ 2246662 w 2382017"/>
                  <a:gd name="connsiteY9" fmla="*/ 2596804 h 2751705"/>
                  <a:gd name="connsiteX10" fmla="*/ 1304981 w 2382017"/>
                  <a:gd name="connsiteY10" fmla="*/ 30851 h 2751705"/>
                  <a:gd name="connsiteX11" fmla="*/ 1305449 w 2382017"/>
                  <a:gd name="connsiteY11" fmla="*/ 32279 h 2751705"/>
                  <a:gd name="connsiteX12" fmla="*/ 1270903 w 2382017"/>
                  <a:gd name="connsiteY12" fmla="*/ 53430 h 2751705"/>
                  <a:gd name="connsiteX13" fmla="*/ 1304981 w 2382017"/>
                  <a:gd name="connsiteY13" fmla="*/ 30851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79382 w 2382017"/>
                  <a:gd name="connsiteY5" fmla="*/ 2661959 h 2664535"/>
                  <a:gd name="connsiteX6" fmla="*/ 2309838 w 2382017"/>
                  <a:gd name="connsiteY6" fmla="*/ 2634369 h 2664535"/>
                  <a:gd name="connsiteX7" fmla="*/ 2246633 w 2382017"/>
                  <a:gd name="connsiteY7" fmla="*/ 2596816 h 2664535"/>
                  <a:gd name="connsiteX8" fmla="*/ 2246662 w 2382017"/>
                  <a:gd name="connsiteY8" fmla="*/ 2596804 h 2664535"/>
                  <a:gd name="connsiteX9" fmla="*/ 1304981 w 2382017"/>
                  <a:gd name="connsiteY9" fmla="*/ 30851 h 2664535"/>
                  <a:gd name="connsiteX10" fmla="*/ 1305449 w 2382017"/>
                  <a:gd name="connsiteY10" fmla="*/ 32279 h 2664535"/>
                  <a:gd name="connsiteX11" fmla="*/ 1270903 w 2382017"/>
                  <a:gd name="connsiteY11" fmla="*/ 53430 h 2664535"/>
                  <a:gd name="connsiteX12" fmla="*/ 1304981 w 2382017"/>
                  <a:gd name="connsiteY12" fmla="*/ 30851 h 2664535"/>
                  <a:gd name="connsiteX13" fmla="*/ 1014635 w 2382017"/>
                  <a:gd name="connsiteY13" fmla="*/ 2279 h 2664535"/>
                  <a:gd name="connsiteX14" fmla="*/ 1188833 w 2382017"/>
                  <a:gd name="connsiteY14" fmla="*/ 20146 h 2664535"/>
                  <a:gd name="connsiteX15" fmla="*/ 1269119 w 2382017"/>
                  <a:gd name="connsiteY15" fmla="*/ 54522 h 2664535"/>
                  <a:gd name="connsiteX16" fmla="*/ 1269071 w 2382017"/>
                  <a:gd name="connsiteY16" fmla="*/ 54551 h 2664535"/>
                  <a:gd name="connsiteX17" fmla="*/ 1122973 w 2382017"/>
                  <a:gd name="connsiteY17" fmla="*/ 277596 h 2664535"/>
                  <a:gd name="connsiteX18" fmla="*/ 1627907 w 2382017"/>
                  <a:gd name="connsiteY18" fmla="*/ 1056971 h 2664535"/>
                  <a:gd name="connsiteX19" fmla="*/ 1878412 w 2382017"/>
                  <a:gd name="connsiteY19" fmla="*/ 1085092 h 2664535"/>
                  <a:gd name="connsiteX20" fmla="*/ 1940535 w 2382017"/>
                  <a:gd name="connsiteY20" fmla="*/ 1079192 h 2664535"/>
                  <a:gd name="connsiteX21" fmla="*/ 1858809 w 2382017"/>
                  <a:gd name="connsiteY21" fmla="*/ 1151642 h 2664535"/>
                  <a:gd name="connsiteX22" fmla="*/ 1715203 w 2382017"/>
                  <a:gd name="connsiteY22" fmla="*/ 1543965 h 2664535"/>
                  <a:gd name="connsiteX23" fmla="*/ 1666479 w 2382017"/>
                  <a:gd name="connsiteY23" fmla="*/ 1531144 h 2664535"/>
                  <a:gd name="connsiteX24" fmla="*/ 739964 w 2382017"/>
                  <a:gd name="connsiteY24" fmla="*/ 1611601 h 2664535"/>
                  <a:gd name="connsiteX25" fmla="*/ 733019 w 2382017"/>
                  <a:gd name="connsiteY25" fmla="*/ 1615678 h 2664535"/>
                  <a:gd name="connsiteX26" fmla="*/ 742011 w 2382017"/>
                  <a:gd name="connsiteY26" fmla="*/ 1569837 h 2664535"/>
                  <a:gd name="connsiteX27" fmla="*/ 743543 w 2382017"/>
                  <a:gd name="connsiteY27" fmla="*/ 1492698 h 2664535"/>
                  <a:gd name="connsiteX28" fmla="*/ 689699 w 2382017"/>
                  <a:gd name="connsiteY28" fmla="*/ 1256843 h 2664535"/>
                  <a:gd name="connsiteX29" fmla="*/ 682006 w 2382017"/>
                  <a:gd name="connsiteY29" fmla="*/ 885116 h 2664535"/>
                  <a:gd name="connsiteX30" fmla="*/ 361500 w 2382017"/>
                  <a:gd name="connsiteY30" fmla="*/ 831280 h 2664535"/>
                  <a:gd name="connsiteX31" fmla="*/ 61507 w 2382017"/>
                  <a:gd name="connsiteY31" fmla="*/ 705662 h 2664535"/>
                  <a:gd name="connsiteX32" fmla="*/ 6701 w 2382017"/>
                  <a:gd name="connsiteY32" fmla="*/ 713233 h 2664535"/>
                  <a:gd name="connsiteX33" fmla="*/ 0 w 2382017"/>
                  <a:gd name="connsiteY33" fmla="*/ 715904 h 2664535"/>
                  <a:gd name="connsiteX34" fmla="*/ 21970 w 2382017"/>
                  <a:gd name="connsiteY34" fmla="*/ 608104 h 2664535"/>
                  <a:gd name="connsiteX35" fmla="*/ 230744 w 2382017"/>
                  <a:gd name="connsiteY35" fmla="*/ 316068 h 2664535"/>
                  <a:gd name="connsiteX36" fmla="*/ 699973 w 2382017"/>
                  <a:gd name="connsiteY36" fmla="*/ 187876 h 2664535"/>
                  <a:gd name="connsiteX37" fmla="*/ 925613 w 2382017"/>
                  <a:gd name="connsiteY37" fmla="*/ 21227 h 2664535"/>
                  <a:gd name="connsiteX38" fmla="*/ 1014635 w 2382017"/>
                  <a:gd name="connsiteY38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09838 w 2382017"/>
                  <a:gd name="connsiteY5" fmla="*/ 2634369 h 2664535"/>
                  <a:gd name="connsiteX6" fmla="*/ 2246633 w 2382017"/>
                  <a:gd name="connsiteY6" fmla="*/ 2596816 h 2664535"/>
                  <a:gd name="connsiteX7" fmla="*/ 2246662 w 2382017"/>
                  <a:gd name="connsiteY7" fmla="*/ 2596804 h 2664535"/>
                  <a:gd name="connsiteX8" fmla="*/ 1304981 w 2382017"/>
                  <a:gd name="connsiteY8" fmla="*/ 30851 h 2664535"/>
                  <a:gd name="connsiteX9" fmla="*/ 1305449 w 2382017"/>
                  <a:gd name="connsiteY9" fmla="*/ 32279 h 2664535"/>
                  <a:gd name="connsiteX10" fmla="*/ 1270903 w 2382017"/>
                  <a:gd name="connsiteY10" fmla="*/ 53430 h 2664535"/>
                  <a:gd name="connsiteX11" fmla="*/ 1304981 w 2382017"/>
                  <a:gd name="connsiteY11" fmla="*/ 30851 h 2664535"/>
                  <a:gd name="connsiteX12" fmla="*/ 1014635 w 2382017"/>
                  <a:gd name="connsiteY12" fmla="*/ 2279 h 2664535"/>
                  <a:gd name="connsiteX13" fmla="*/ 1188833 w 2382017"/>
                  <a:gd name="connsiteY13" fmla="*/ 20146 h 2664535"/>
                  <a:gd name="connsiteX14" fmla="*/ 1269119 w 2382017"/>
                  <a:gd name="connsiteY14" fmla="*/ 54522 h 2664535"/>
                  <a:gd name="connsiteX15" fmla="*/ 1269071 w 2382017"/>
                  <a:gd name="connsiteY15" fmla="*/ 54551 h 2664535"/>
                  <a:gd name="connsiteX16" fmla="*/ 1122973 w 2382017"/>
                  <a:gd name="connsiteY16" fmla="*/ 277596 h 2664535"/>
                  <a:gd name="connsiteX17" fmla="*/ 1627907 w 2382017"/>
                  <a:gd name="connsiteY17" fmla="*/ 1056971 h 2664535"/>
                  <a:gd name="connsiteX18" fmla="*/ 1878412 w 2382017"/>
                  <a:gd name="connsiteY18" fmla="*/ 1085092 h 2664535"/>
                  <a:gd name="connsiteX19" fmla="*/ 1940535 w 2382017"/>
                  <a:gd name="connsiteY19" fmla="*/ 1079192 h 2664535"/>
                  <a:gd name="connsiteX20" fmla="*/ 1858809 w 2382017"/>
                  <a:gd name="connsiteY20" fmla="*/ 1151642 h 2664535"/>
                  <a:gd name="connsiteX21" fmla="*/ 1715203 w 2382017"/>
                  <a:gd name="connsiteY21" fmla="*/ 1543965 h 2664535"/>
                  <a:gd name="connsiteX22" fmla="*/ 1666479 w 2382017"/>
                  <a:gd name="connsiteY22" fmla="*/ 1531144 h 2664535"/>
                  <a:gd name="connsiteX23" fmla="*/ 739964 w 2382017"/>
                  <a:gd name="connsiteY23" fmla="*/ 1611601 h 2664535"/>
                  <a:gd name="connsiteX24" fmla="*/ 733019 w 2382017"/>
                  <a:gd name="connsiteY24" fmla="*/ 1615678 h 2664535"/>
                  <a:gd name="connsiteX25" fmla="*/ 742011 w 2382017"/>
                  <a:gd name="connsiteY25" fmla="*/ 1569837 h 2664535"/>
                  <a:gd name="connsiteX26" fmla="*/ 743543 w 2382017"/>
                  <a:gd name="connsiteY26" fmla="*/ 1492698 h 2664535"/>
                  <a:gd name="connsiteX27" fmla="*/ 689699 w 2382017"/>
                  <a:gd name="connsiteY27" fmla="*/ 1256843 h 2664535"/>
                  <a:gd name="connsiteX28" fmla="*/ 682006 w 2382017"/>
                  <a:gd name="connsiteY28" fmla="*/ 885116 h 2664535"/>
                  <a:gd name="connsiteX29" fmla="*/ 361500 w 2382017"/>
                  <a:gd name="connsiteY29" fmla="*/ 831280 h 2664535"/>
                  <a:gd name="connsiteX30" fmla="*/ 61507 w 2382017"/>
                  <a:gd name="connsiteY30" fmla="*/ 705662 h 2664535"/>
                  <a:gd name="connsiteX31" fmla="*/ 6701 w 2382017"/>
                  <a:gd name="connsiteY31" fmla="*/ 713233 h 2664535"/>
                  <a:gd name="connsiteX32" fmla="*/ 0 w 2382017"/>
                  <a:gd name="connsiteY32" fmla="*/ 715904 h 2664535"/>
                  <a:gd name="connsiteX33" fmla="*/ 21970 w 2382017"/>
                  <a:gd name="connsiteY33" fmla="*/ 608104 h 2664535"/>
                  <a:gd name="connsiteX34" fmla="*/ 230744 w 2382017"/>
                  <a:gd name="connsiteY34" fmla="*/ 316068 h 2664535"/>
                  <a:gd name="connsiteX35" fmla="*/ 699973 w 2382017"/>
                  <a:gd name="connsiteY35" fmla="*/ 187876 h 2664535"/>
                  <a:gd name="connsiteX36" fmla="*/ 925613 w 2382017"/>
                  <a:gd name="connsiteY36" fmla="*/ 21227 h 2664535"/>
                  <a:gd name="connsiteX37" fmla="*/ 1014635 w 2382017"/>
                  <a:gd name="connsiteY37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09838 w 2382017"/>
                  <a:gd name="connsiteY4" fmla="*/ 2634369 h 2664535"/>
                  <a:gd name="connsiteX5" fmla="*/ 2246633 w 2382017"/>
                  <a:gd name="connsiteY5" fmla="*/ 2596816 h 2664535"/>
                  <a:gd name="connsiteX6" fmla="*/ 2246662 w 2382017"/>
                  <a:gd name="connsiteY6" fmla="*/ 2596804 h 2664535"/>
                  <a:gd name="connsiteX7" fmla="*/ 1304981 w 2382017"/>
                  <a:gd name="connsiteY7" fmla="*/ 30851 h 2664535"/>
                  <a:gd name="connsiteX8" fmla="*/ 1305449 w 2382017"/>
                  <a:gd name="connsiteY8" fmla="*/ 32279 h 2664535"/>
                  <a:gd name="connsiteX9" fmla="*/ 1270903 w 2382017"/>
                  <a:gd name="connsiteY9" fmla="*/ 53430 h 2664535"/>
                  <a:gd name="connsiteX10" fmla="*/ 1304981 w 2382017"/>
                  <a:gd name="connsiteY10" fmla="*/ 30851 h 2664535"/>
                  <a:gd name="connsiteX11" fmla="*/ 1014635 w 2382017"/>
                  <a:gd name="connsiteY11" fmla="*/ 2279 h 2664535"/>
                  <a:gd name="connsiteX12" fmla="*/ 1188833 w 2382017"/>
                  <a:gd name="connsiteY12" fmla="*/ 20146 h 2664535"/>
                  <a:gd name="connsiteX13" fmla="*/ 1269119 w 2382017"/>
                  <a:gd name="connsiteY13" fmla="*/ 54522 h 2664535"/>
                  <a:gd name="connsiteX14" fmla="*/ 1269071 w 2382017"/>
                  <a:gd name="connsiteY14" fmla="*/ 54551 h 2664535"/>
                  <a:gd name="connsiteX15" fmla="*/ 1122973 w 2382017"/>
                  <a:gd name="connsiteY15" fmla="*/ 277596 h 2664535"/>
                  <a:gd name="connsiteX16" fmla="*/ 1627907 w 2382017"/>
                  <a:gd name="connsiteY16" fmla="*/ 1056971 h 2664535"/>
                  <a:gd name="connsiteX17" fmla="*/ 1878412 w 2382017"/>
                  <a:gd name="connsiteY17" fmla="*/ 1085092 h 2664535"/>
                  <a:gd name="connsiteX18" fmla="*/ 1940535 w 2382017"/>
                  <a:gd name="connsiteY18" fmla="*/ 1079192 h 2664535"/>
                  <a:gd name="connsiteX19" fmla="*/ 1858809 w 2382017"/>
                  <a:gd name="connsiteY19" fmla="*/ 1151642 h 2664535"/>
                  <a:gd name="connsiteX20" fmla="*/ 1715203 w 2382017"/>
                  <a:gd name="connsiteY20" fmla="*/ 1543965 h 2664535"/>
                  <a:gd name="connsiteX21" fmla="*/ 1666479 w 2382017"/>
                  <a:gd name="connsiteY21" fmla="*/ 1531144 h 2664535"/>
                  <a:gd name="connsiteX22" fmla="*/ 739964 w 2382017"/>
                  <a:gd name="connsiteY22" fmla="*/ 1611601 h 2664535"/>
                  <a:gd name="connsiteX23" fmla="*/ 733019 w 2382017"/>
                  <a:gd name="connsiteY23" fmla="*/ 1615678 h 2664535"/>
                  <a:gd name="connsiteX24" fmla="*/ 742011 w 2382017"/>
                  <a:gd name="connsiteY24" fmla="*/ 1569837 h 2664535"/>
                  <a:gd name="connsiteX25" fmla="*/ 743543 w 2382017"/>
                  <a:gd name="connsiteY25" fmla="*/ 1492698 h 2664535"/>
                  <a:gd name="connsiteX26" fmla="*/ 689699 w 2382017"/>
                  <a:gd name="connsiteY26" fmla="*/ 1256843 h 2664535"/>
                  <a:gd name="connsiteX27" fmla="*/ 682006 w 2382017"/>
                  <a:gd name="connsiteY27" fmla="*/ 885116 h 2664535"/>
                  <a:gd name="connsiteX28" fmla="*/ 361500 w 2382017"/>
                  <a:gd name="connsiteY28" fmla="*/ 831280 h 2664535"/>
                  <a:gd name="connsiteX29" fmla="*/ 61507 w 2382017"/>
                  <a:gd name="connsiteY29" fmla="*/ 705662 h 2664535"/>
                  <a:gd name="connsiteX30" fmla="*/ 6701 w 2382017"/>
                  <a:gd name="connsiteY30" fmla="*/ 713233 h 2664535"/>
                  <a:gd name="connsiteX31" fmla="*/ 0 w 2382017"/>
                  <a:gd name="connsiteY31" fmla="*/ 715904 h 2664535"/>
                  <a:gd name="connsiteX32" fmla="*/ 21970 w 2382017"/>
                  <a:gd name="connsiteY32" fmla="*/ 608104 h 2664535"/>
                  <a:gd name="connsiteX33" fmla="*/ 230744 w 2382017"/>
                  <a:gd name="connsiteY33" fmla="*/ 316068 h 2664535"/>
                  <a:gd name="connsiteX34" fmla="*/ 699973 w 2382017"/>
                  <a:gd name="connsiteY34" fmla="*/ 187876 h 2664535"/>
                  <a:gd name="connsiteX35" fmla="*/ 925613 w 2382017"/>
                  <a:gd name="connsiteY35" fmla="*/ 21227 h 2664535"/>
                  <a:gd name="connsiteX36" fmla="*/ 1014635 w 2382017"/>
                  <a:gd name="connsiteY36" fmla="*/ 2279 h 2664535"/>
                  <a:gd name="connsiteX0" fmla="*/ 2246662 w 2379453"/>
                  <a:gd name="connsiteY0" fmla="*/ 2596804 h 2661971"/>
                  <a:gd name="connsiteX1" fmla="*/ 2309917 w 2379453"/>
                  <a:gd name="connsiteY1" fmla="*/ 2634385 h 2661971"/>
                  <a:gd name="connsiteX2" fmla="*/ 2379453 w 2379453"/>
                  <a:gd name="connsiteY2" fmla="*/ 2661971 h 2661971"/>
                  <a:gd name="connsiteX3" fmla="*/ 2309838 w 2379453"/>
                  <a:gd name="connsiteY3" fmla="*/ 2634369 h 2661971"/>
                  <a:gd name="connsiteX4" fmla="*/ 2246633 w 2379453"/>
                  <a:gd name="connsiteY4" fmla="*/ 2596816 h 2661971"/>
                  <a:gd name="connsiteX5" fmla="*/ 2246662 w 2379453"/>
                  <a:gd name="connsiteY5" fmla="*/ 2596804 h 2661971"/>
                  <a:gd name="connsiteX6" fmla="*/ 1304981 w 2379453"/>
                  <a:gd name="connsiteY6" fmla="*/ 30851 h 2661971"/>
                  <a:gd name="connsiteX7" fmla="*/ 1305449 w 2379453"/>
                  <a:gd name="connsiteY7" fmla="*/ 32279 h 2661971"/>
                  <a:gd name="connsiteX8" fmla="*/ 1270903 w 2379453"/>
                  <a:gd name="connsiteY8" fmla="*/ 53430 h 2661971"/>
                  <a:gd name="connsiteX9" fmla="*/ 1304981 w 2379453"/>
                  <a:gd name="connsiteY9" fmla="*/ 30851 h 2661971"/>
                  <a:gd name="connsiteX10" fmla="*/ 1014635 w 2379453"/>
                  <a:gd name="connsiteY10" fmla="*/ 2279 h 2661971"/>
                  <a:gd name="connsiteX11" fmla="*/ 1188833 w 2379453"/>
                  <a:gd name="connsiteY11" fmla="*/ 20146 h 2661971"/>
                  <a:gd name="connsiteX12" fmla="*/ 1269119 w 2379453"/>
                  <a:gd name="connsiteY12" fmla="*/ 54522 h 2661971"/>
                  <a:gd name="connsiteX13" fmla="*/ 1269071 w 2379453"/>
                  <a:gd name="connsiteY13" fmla="*/ 54551 h 2661971"/>
                  <a:gd name="connsiteX14" fmla="*/ 1122973 w 2379453"/>
                  <a:gd name="connsiteY14" fmla="*/ 277596 h 2661971"/>
                  <a:gd name="connsiteX15" fmla="*/ 1627907 w 2379453"/>
                  <a:gd name="connsiteY15" fmla="*/ 1056971 h 2661971"/>
                  <a:gd name="connsiteX16" fmla="*/ 1878412 w 2379453"/>
                  <a:gd name="connsiteY16" fmla="*/ 1085092 h 2661971"/>
                  <a:gd name="connsiteX17" fmla="*/ 1940535 w 2379453"/>
                  <a:gd name="connsiteY17" fmla="*/ 1079192 h 2661971"/>
                  <a:gd name="connsiteX18" fmla="*/ 1858809 w 2379453"/>
                  <a:gd name="connsiteY18" fmla="*/ 1151642 h 2661971"/>
                  <a:gd name="connsiteX19" fmla="*/ 1715203 w 2379453"/>
                  <a:gd name="connsiteY19" fmla="*/ 1543965 h 2661971"/>
                  <a:gd name="connsiteX20" fmla="*/ 1666479 w 2379453"/>
                  <a:gd name="connsiteY20" fmla="*/ 1531144 h 2661971"/>
                  <a:gd name="connsiteX21" fmla="*/ 739964 w 2379453"/>
                  <a:gd name="connsiteY21" fmla="*/ 1611601 h 2661971"/>
                  <a:gd name="connsiteX22" fmla="*/ 733019 w 2379453"/>
                  <a:gd name="connsiteY22" fmla="*/ 1615678 h 2661971"/>
                  <a:gd name="connsiteX23" fmla="*/ 742011 w 2379453"/>
                  <a:gd name="connsiteY23" fmla="*/ 1569837 h 2661971"/>
                  <a:gd name="connsiteX24" fmla="*/ 743543 w 2379453"/>
                  <a:gd name="connsiteY24" fmla="*/ 1492698 h 2661971"/>
                  <a:gd name="connsiteX25" fmla="*/ 689699 w 2379453"/>
                  <a:gd name="connsiteY25" fmla="*/ 1256843 h 2661971"/>
                  <a:gd name="connsiteX26" fmla="*/ 682006 w 2379453"/>
                  <a:gd name="connsiteY26" fmla="*/ 885116 h 2661971"/>
                  <a:gd name="connsiteX27" fmla="*/ 361500 w 2379453"/>
                  <a:gd name="connsiteY27" fmla="*/ 831280 h 2661971"/>
                  <a:gd name="connsiteX28" fmla="*/ 61507 w 2379453"/>
                  <a:gd name="connsiteY28" fmla="*/ 705662 h 2661971"/>
                  <a:gd name="connsiteX29" fmla="*/ 6701 w 2379453"/>
                  <a:gd name="connsiteY29" fmla="*/ 713233 h 2661971"/>
                  <a:gd name="connsiteX30" fmla="*/ 0 w 2379453"/>
                  <a:gd name="connsiteY30" fmla="*/ 715904 h 2661971"/>
                  <a:gd name="connsiteX31" fmla="*/ 21970 w 2379453"/>
                  <a:gd name="connsiteY31" fmla="*/ 608104 h 2661971"/>
                  <a:gd name="connsiteX32" fmla="*/ 230744 w 2379453"/>
                  <a:gd name="connsiteY32" fmla="*/ 316068 h 2661971"/>
                  <a:gd name="connsiteX33" fmla="*/ 699973 w 2379453"/>
                  <a:gd name="connsiteY33" fmla="*/ 187876 h 2661971"/>
                  <a:gd name="connsiteX34" fmla="*/ 925613 w 2379453"/>
                  <a:gd name="connsiteY34" fmla="*/ 21227 h 2661971"/>
                  <a:gd name="connsiteX35" fmla="*/ 1014635 w 2379453"/>
                  <a:gd name="connsiteY35" fmla="*/ 2279 h 2661971"/>
                  <a:gd name="connsiteX0" fmla="*/ 2246662 w 2317781"/>
                  <a:gd name="connsiteY0" fmla="*/ 2596804 h 2639073"/>
                  <a:gd name="connsiteX1" fmla="*/ 2309917 w 2317781"/>
                  <a:gd name="connsiteY1" fmla="*/ 2634385 h 2639073"/>
                  <a:gd name="connsiteX2" fmla="*/ 2309838 w 2317781"/>
                  <a:gd name="connsiteY2" fmla="*/ 2634369 h 2639073"/>
                  <a:gd name="connsiteX3" fmla="*/ 2246633 w 2317781"/>
                  <a:gd name="connsiteY3" fmla="*/ 2596816 h 2639073"/>
                  <a:gd name="connsiteX4" fmla="*/ 2246662 w 2317781"/>
                  <a:gd name="connsiteY4" fmla="*/ 2596804 h 2639073"/>
                  <a:gd name="connsiteX5" fmla="*/ 1304981 w 2317781"/>
                  <a:gd name="connsiteY5" fmla="*/ 30851 h 2639073"/>
                  <a:gd name="connsiteX6" fmla="*/ 1305449 w 2317781"/>
                  <a:gd name="connsiteY6" fmla="*/ 32279 h 2639073"/>
                  <a:gd name="connsiteX7" fmla="*/ 1270903 w 2317781"/>
                  <a:gd name="connsiteY7" fmla="*/ 53430 h 2639073"/>
                  <a:gd name="connsiteX8" fmla="*/ 1304981 w 2317781"/>
                  <a:gd name="connsiteY8" fmla="*/ 30851 h 2639073"/>
                  <a:gd name="connsiteX9" fmla="*/ 1014635 w 2317781"/>
                  <a:gd name="connsiteY9" fmla="*/ 2279 h 2639073"/>
                  <a:gd name="connsiteX10" fmla="*/ 1188833 w 2317781"/>
                  <a:gd name="connsiteY10" fmla="*/ 20146 h 2639073"/>
                  <a:gd name="connsiteX11" fmla="*/ 1269119 w 2317781"/>
                  <a:gd name="connsiteY11" fmla="*/ 54522 h 2639073"/>
                  <a:gd name="connsiteX12" fmla="*/ 1269071 w 2317781"/>
                  <a:gd name="connsiteY12" fmla="*/ 54551 h 2639073"/>
                  <a:gd name="connsiteX13" fmla="*/ 1122973 w 2317781"/>
                  <a:gd name="connsiteY13" fmla="*/ 277596 h 2639073"/>
                  <a:gd name="connsiteX14" fmla="*/ 1627907 w 2317781"/>
                  <a:gd name="connsiteY14" fmla="*/ 1056971 h 2639073"/>
                  <a:gd name="connsiteX15" fmla="*/ 1878412 w 2317781"/>
                  <a:gd name="connsiteY15" fmla="*/ 1085092 h 2639073"/>
                  <a:gd name="connsiteX16" fmla="*/ 1940535 w 2317781"/>
                  <a:gd name="connsiteY16" fmla="*/ 1079192 h 2639073"/>
                  <a:gd name="connsiteX17" fmla="*/ 1858809 w 2317781"/>
                  <a:gd name="connsiteY17" fmla="*/ 1151642 h 2639073"/>
                  <a:gd name="connsiteX18" fmla="*/ 1715203 w 2317781"/>
                  <a:gd name="connsiteY18" fmla="*/ 1543965 h 2639073"/>
                  <a:gd name="connsiteX19" fmla="*/ 1666479 w 2317781"/>
                  <a:gd name="connsiteY19" fmla="*/ 1531144 h 2639073"/>
                  <a:gd name="connsiteX20" fmla="*/ 739964 w 2317781"/>
                  <a:gd name="connsiteY20" fmla="*/ 1611601 h 2639073"/>
                  <a:gd name="connsiteX21" fmla="*/ 733019 w 2317781"/>
                  <a:gd name="connsiteY21" fmla="*/ 1615678 h 2639073"/>
                  <a:gd name="connsiteX22" fmla="*/ 742011 w 2317781"/>
                  <a:gd name="connsiteY22" fmla="*/ 1569837 h 2639073"/>
                  <a:gd name="connsiteX23" fmla="*/ 743543 w 2317781"/>
                  <a:gd name="connsiteY23" fmla="*/ 1492698 h 2639073"/>
                  <a:gd name="connsiteX24" fmla="*/ 689699 w 2317781"/>
                  <a:gd name="connsiteY24" fmla="*/ 1256843 h 2639073"/>
                  <a:gd name="connsiteX25" fmla="*/ 682006 w 2317781"/>
                  <a:gd name="connsiteY25" fmla="*/ 885116 h 2639073"/>
                  <a:gd name="connsiteX26" fmla="*/ 361500 w 2317781"/>
                  <a:gd name="connsiteY26" fmla="*/ 831280 h 2639073"/>
                  <a:gd name="connsiteX27" fmla="*/ 61507 w 2317781"/>
                  <a:gd name="connsiteY27" fmla="*/ 705662 h 2639073"/>
                  <a:gd name="connsiteX28" fmla="*/ 6701 w 2317781"/>
                  <a:gd name="connsiteY28" fmla="*/ 713233 h 2639073"/>
                  <a:gd name="connsiteX29" fmla="*/ 0 w 2317781"/>
                  <a:gd name="connsiteY29" fmla="*/ 715904 h 2639073"/>
                  <a:gd name="connsiteX30" fmla="*/ 21970 w 2317781"/>
                  <a:gd name="connsiteY30" fmla="*/ 608104 h 2639073"/>
                  <a:gd name="connsiteX31" fmla="*/ 230744 w 2317781"/>
                  <a:gd name="connsiteY31" fmla="*/ 316068 h 2639073"/>
                  <a:gd name="connsiteX32" fmla="*/ 699973 w 2317781"/>
                  <a:gd name="connsiteY32" fmla="*/ 187876 h 2639073"/>
                  <a:gd name="connsiteX33" fmla="*/ 925613 w 2317781"/>
                  <a:gd name="connsiteY33" fmla="*/ 21227 h 2639073"/>
                  <a:gd name="connsiteX34" fmla="*/ 1014635 w 2317781"/>
                  <a:gd name="connsiteY34" fmla="*/ 2279 h 2639073"/>
                  <a:gd name="connsiteX0" fmla="*/ 2246662 w 2309917"/>
                  <a:gd name="connsiteY0" fmla="*/ 2596804 h 2634385"/>
                  <a:gd name="connsiteX1" fmla="*/ 2309917 w 2309917"/>
                  <a:gd name="connsiteY1" fmla="*/ 2634385 h 2634385"/>
                  <a:gd name="connsiteX2" fmla="*/ 2246633 w 2309917"/>
                  <a:gd name="connsiteY2" fmla="*/ 2596816 h 2634385"/>
                  <a:gd name="connsiteX3" fmla="*/ 2246662 w 2309917"/>
                  <a:gd name="connsiteY3" fmla="*/ 2596804 h 2634385"/>
                  <a:gd name="connsiteX4" fmla="*/ 1304981 w 2309917"/>
                  <a:gd name="connsiteY4" fmla="*/ 30851 h 2634385"/>
                  <a:gd name="connsiteX5" fmla="*/ 1305449 w 2309917"/>
                  <a:gd name="connsiteY5" fmla="*/ 32279 h 2634385"/>
                  <a:gd name="connsiteX6" fmla="*/ 1270903 w 2309917"/>
                  <a:gd name="connsiteY6" fmla="*/ 53430 h 2634385"/>
                  <a:gd name="connsiteX7" fmla="*/ 1304981 w 2309917"/>
                  <a:gd name="connsiteY7" fmla="*/ 30851 h 2634385"/>
                  <a:gd name="connsiteX8" fmla="*/ 1014635 w 2309917"/>
                  <a:gd name="connsiteY8" fmla="*/ 2279 h 2634385"/>
                  <a:gd name="connsiteX9" fmla="*/ 1188833 w 2309917"/>
                  <a:gd name="connsiteY9" fmla="*/ 20146 h 2634385"/>
                  <a:gd name="connsiteX10" fmla="*/ 1269119 w 2309917"/>
                  <a:gd name="connsiteY10" fmla="*/ 54522 h 2634385"/>
                  <a:gd name="connsiteX11" fmla="*/ 1269071 w 2309917"/>
                  <a:gd name="connsiteY11" fmla="*/ 54551 h 2634385"/>
                  <a:gd name="connsiteX12" fmla="*/ 1122973 w 2309917"/>
                  <a:gd name="connsiteY12" fmla="*/ 277596 h 2634385"/>
                  <a:gd name="connsiteX13" fmla="*/ 1627907 w 2309917"/>
                  <a:gd name="connsiteY13" fmla="*/ 1056971 h 2634385"/>
                  <a:gd name="connsiteX14" fmla="*/ 1878412 w 2309917"/>
                  <a:gd name="connsiteY14" fmla="*/ 1085092 h 2634385"/>
                  <a:gd name="connsiteX15" fmla="*/ 1940535 w 2309917"/>
                  <a:gd name="connsiteY15" fmla="*/ 1079192 h 2634385"/>
                  <a:gd name="connsiteX16" fmla="*/ 1858809 w 2309917"/>
                  <a:gd name="connsiteY16" fmla="*/ 1151642 h 2634385"/>
                  <a:gd name="connsiteX17" fmla="*/ 1715203 w 2309917"/>
                  <a:gd name="connsiteY17" fmla="*/ 1543965 h 2634385"/>
                  <a:gd name="connsiteX18" fmla="*/ 1666479 w 2309917"/>
                  <a:gd name="connsiteY18" fmla="*/ 1531144 h 2634385"/>
                  <a:gd name="connsiteX19" fmla="*/ 739964 w 2309917"/>
                  <a:gd name="connsiteY19" fmla="*/ 1611601 h 2634385"/>
                  <a:gd name="connsiteX20" fmla="*/ 733019 w 2309917"/>
                  <a:gd name="connsiteY20" fmla="*/ 1615678 h 2634385"/>
                  <a:gd name="connsiteX21" fmla="*/ 742011 w 2309917"/>
                  <a:gd name="connsiteY21" fmla="*/ 1569837 h 2634385"/>
                  <a:gd name="connsiteX22" fmla="*/ 743543 w 2309917"/>
                  <a:gd name="connsiteY22" fmla="*/ 1492698 h 2634385"/>
                  <a:gd name="connsiteX23" fmla="*/ 689699 w 2309917"/>
                  <a:gd name="connsiteY23" fmla="*/ 1256843 h 2634385"/>
                  <a:gd name="connsiteX24" fmla="*/ 682006 w 2309917"/>
                  <a:gd name="connsiteY24" fmla="*/ 885116 h 2634385"/>
                  <a:gd name="connsiteX25" fmla="*/ 361500 w 2309917"/>
                  <a:gd name="connsiteY25" fmla="*/ 831280 h 2634385"/>
                  <a:gd name="connsiteX26" fmla="*/ 61507 w 2309917"/>
                  <a:gd name="connsiteY26" fmla="*/ 705662 h 2634385"/>
                  <a:gd name="connsiteX27" fmla="*/ 6701 w 2309917"/>
                  <a:gd name="connsiteY27" fmla="*/ 713233 h 2634385"/>
                  <a:gd name="connsiteX28" fmla="*/ 0 w 2309917"/>
                  <a:gd name="connsiteY28" fmla="*/ 715904 h 2634385"/>
                  <a:gd name="connsiteX29" fmla="*/ 21970 w 2309917"/>
                  <a:gd name="connsiteY29" fmla="*/ 608104 h 2634385"/>
                  <a:gd name="connsiteX30" fmla="*/ 230744 w 2309917"/>
                  <a:gd name="connsiteY30" fmla="*/ 316068 h 2634385"/>
                  <a:gd name="connsiteX31" fmla="*/ 699973 w 2309917"/>
                  <a:gd name="connsiteY31" fmla="*/ 187876 h 2634385"/>
                  <a:gd name="connsiteX32" fmla="*/ 925613 w 2309917"/>
                  <a:gd name="connsiteY32" fmla="*/ 21227 h 2634385"/>
                  <a:gd name="connsiteX33" fmla="*/ 1014635 w 2309917"/>
                  <a:gd name="connsiteY33" fmla="*/ 2279 h 2634385"/>
                  <a:gd name="connsiteX0" fmla="*/ 2246662 w 2246662"/>
                  <a:gd name="connsiteY0" fmla="*/ 2596804 h 2596816"/>
                  <a:gd name="connsiteX1" fmla="*/ 2246633 w 2246662"/>
                  <a:gd name="connsiteY1" fmla="*/ 2596816 h 2596816"/>
                  <a:gd name="connsiteX2" fmla="*/ 2246662 w 2246662"/>
                  <a:gd name="connsiteY2" fmla="*/ 2596804 h 2596816"/>
                  <a:gd name="connsiteX3" fmla="*/ 1304981 w 2246662"/>
                  <a:gd name="connsiteY3" fmla="*/ 30851 h 2596816"/>
                  <a:gd name="connsiteX4" fmla="*/ 1305449 w 2246662"/>
                  <a:gd name="connsiteY4" fmla="*/ 32279 h 2596816"/>
                  <a:gd name="connsiteX5" fmla="*/ 1270903 w 2246662"/>
                  <a:gd name="connsiteY5" fmla="*/ 53430 h 2596816"/>
                  <a:gd name="connsiteX6" fmla="*/ 1304981 w 2246662"/>
                  <a:gd name="connsiteY6" fmla="*/ 30851 h 2596816"/>
                  <a:gd name="connsiteX7" fmla="*/ 1014635 w 2246662"/>
                  <a:gd name="connsiteY7" fmla="*/ 2279 h 2596816"/>
                  <a:gd name="connsiteX8" fmla="*/ 1188833 w 2246662"/>
                  <a:gd name="connsiteY8" fmla="*/ 20146 h 2596816"/>
                  <a:gd name="connsiteX9" fmla="*/ 1269119 w 2246662"/>
                  <a:gd name="connsiteY9" fmla="*/ 54522 h 2596816"/>
                  <a:gd name="connsiteX10" fmla="*/ 1269071 w 2246662"/>
                  <a:gd name="connsiteY10" fmla="*/ 54551 h 2596816"/>
                  <a:gd name="connsiteX11" fmla="*/ 1122973 w 2246662"/>
                  <a:gd name="connsiteY11" fmla="*/ 277596 h 2596816"/>
                  <a:gd name="connsiteX12" fmla="*/ 1627907 w 2246662"/>
                  <a:gd name="connsiteY12" fmla="*/ 1056971 h 2596816"/>
                  <a:gd name="connsiteX13" fmla="*/ 1878412 w 2246662"/>
                  <a:gd name="connsiteY13" fmla="*/ 1085092 h 2596816"/>
                  <a:gd name="connsiteX14" fmla="*/ 1940535 w 2246662"/>
                  <a:gd name="connsiteY14" fmla="*/ 1079192 h 2596816"/>
                  <a:gd name="connsiteX15" fmla="*/ 1858809 w 2246662"/>
                  <a:gd name="connsiteY15" fmla="*/ 1151642 h 2596816"/>
                  <a:gd name="connsiteX16" fmla="*/ 1715203 w 2246662"/>
                  <a:gd name="connsiteY16" fmla="*/ 1543965 h 2596816"/>
                  <a:gd name="connsiteX17" fmla="*/ 1666479 w 2246662"/>
                  <a:gd name="connsiteY17" fmla="*/ 1531144 h 2596816"/>
                  <a:gd name="connsiteX18" fmla="*/ 739964 w 2246662"/>
                  <a:gd name="connsiteY18" fmla="*/ 1611601 h 2596816"/>
                  <a:gd name="connsiteX19" fmla="*/ 733019 w 2246662"/>
                  <a:gd name="connsiteY19" fmla="*/ 1615678 h 2596816"/>
                  <a:gd name="connsiteX20" fmla="*/ 742011 w 2246662"/>
                  <a:gd name="connsiteY20" fmla="*/ 1569837 h 2596816"/>
                  <a:gd name="connsiteX21" fmla="*/ 743543 w 2246662"/>
                  <a:gd name="connsiteY21" fmla="*/ 1492698 h 2596816"/>
                  <a:gd name="connsiteX22" fmla="*/ 689699 w 2246662"/>
                  <a:gd name="connsiteY22" fmla="*/ 1256843 h 2596816"/>
                  <a:gd name="connsiteX23" fmla="*/ 682006 w 2246662"/>
                  <a:gd name="connsiteY23" fmla="*/ 885116 h 2596816"/>
                  <a:gd name="connsiteX24" fmla="*/ 361500 w 2246662"/>
                  <a:gd name="connsiteY24" fmla="*/ 831280 h 2596816"/>
                  <a:gd name="connsiteX25" fmla="*/ 61507 w 2246662"/>
                  <a:gd name="connsiteY25" fmla="*/ 705662 h 2596816"/>
                  <a:gd name="connsiteX26" fmla="*/ 6701 w 2246662"/>
                  <a:gd name="connsiteY26" fmla="*/ 713233 h 2596816"/>
                  <a:gd name="connsiteX27" fmla="*/ 0 w 2246662"/>
                  <a:gd name="connsiteY27" fmla="*/ 715904 h 2596816"/>
                  <a:gd name="connsiteX28" fmla="*/ 21970 w 2246662"/>
                  <a:gd name="connsiteY28" fmla="*/ 608104 h 2596816"/>
                  <a:gd name="connsiteX29" fmla="*/ 230744 w 2246662"/>
                  <a:gd name="connsiteY29" fmla="*/ 316068 h 2596816"/>
                  <a:gd name="connsiteX30" fmla="*/ 699973 w 2246662"/>
                  <a:gd name="connsiteY30" fmla="*/ 187876 h 2596816"/>
                  <a:gd name="connsiteX31" fmla="*/ 925613 w 2246662"/>
                  <a:gd name="connsiteY31" fmla="*/ 21227 h 2596816"/>
                  <a:gd name="connsiteX32" fmla="*/ 1014635 w 2246662"/>
                  <a:gd name="connsiteY32" fmla="*/ 2279 h 2596816"/>
                  <a:gd name="connsiteX0" fmla="*/ 1304981 w 1940535"/>
                  <a:gd name="connsiteY0" fmla="*/ 30851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304981 w 1940535"/>
                  <a:gd name="connsiteY3" fmla="*/ 30851 h 1615678"/>
                  <a:gd name="connsiteX4" fmla="*/ 1014635 w 1940535"/>
                  <a:gd name="connsiteY4" fmla="*/ 2279 h 1615678"/>
                  <a:gd name="connsiteX5" fmla="*/ 1188833 w 1940535"/>
                  <a:gd name="connsiteY5" fmla="*/ 20146 h 1615678"/>
                  <a:gd name="connsiteX6" fmla="*/ 1269119 w 1940535"/>
                  <a:gd name="connsiteY6" fmla="*/ 54522 h 1615678"/>
                  <a:gd name="connsiteX7" fmla="*/ 1269071 w 1940535"/>
                  <a:gd name="connsiteY7" fmla="*/ 54551 h 1615678"/>
                  <a:gd name="connsiteX8" fmla="*/ 1122973 w 1940535"/>
                  <a:gd name="connsiteY8" fmla="*/ 277596 h 1615678"/>
                  <a:gd name="connsiteX9" fmla="*/ 1627907 w 1940535"/>
                  <a:gd name="connsiteY9" fmla="*/ 1056971 h 1615678"/>
                  <a:gd name="connsiteX10" fmla="*/ 1878412 w 1940535"/>
                  <a:gd name="connsiteY10" fmla="*/ 1085092 h 1615678"/>
                  <a:gd name="connsiteX11" fmla="*/ 1940535 w 1940535"/>
                  <a:gd name="connsiteY11" fmla="*/ 1079192 h 1615678"/>
                  <a:gd name="connsiteX12" fmla="*/ 1858809 w 1940535"/>
                  <a:gd name="connsiteY12" fmla="*/ 1151642 h 1615678"/>
                  <a:gd name="connsiteX13" fmla="*/ 1715203 w 1940535"/>
                  <a:gd name="connsiteY13" fmla="*/ 1543965 h 1615678"/>
                  <a:gd name="connsiteX14" fmla="*/ 1666479 w 1940535"/>
                  <a:gd name="connsiteY14" fmla="*/ 1531144 h 1615678"/>
                  <a:gd name="connsiteX15" fmla="*/ 739964 w 1940535"/>
                  <a:gd name="connsiteY15" fmla="*/ 1611601 h 1615678"/>
                  <a:gd name="connsiteX16" fmla="*/ 733019 w 1940535"/>
                  <a:gd name="connsiteY16" fmla="*/ 1615678 h 1615678"/>
                  <a:gd name="connsiteX17" fmla="*/ 742011 w 1940535"/>
                  <a:gd name="connsiteY17" fmla="*/ 1569837 h 1615678"/>
                  <a:gd name="connsiteX18" fmla="*/ 743543 w 1940535"/>
                  <a:gd name="connsiteY18" fmla="*/ 1492698 h 1615678"/>
                  <a:gd name="connsiteX19" fmla="*/ 689699 w 1940535"/>
                  <a:gd name="connsiteY19" fmla="*/ 1256843 h 1615678"/>
                  <a:gd name="connsiteX20" fmla="*/ 682006 w 1940535"/>
                  <a:gd name="connsiteY20" fmla="*/ 885116 h 1615678"/>
                  <a:gd name="connsiteX21" fmla="*/ 361500 w 1940535"/>
                  <a:gd name="connsiteY21" fmla="*/ 831280 h 1615678"/>
                  <a:gd name="connsiteX22" fmla="*/ 61507 w 1940535"/>
                  <a:gd name="connsiteY22" fmla="*/ 705662 h 1615678"/>
                  <a:gd name="connsiteX23" fmla="*/ 6701 w 1940535"/>
                  <a:gd name="connsiteY23" fmla="*/ 713233 h 1615678"/>
                  <a:gd name="connsiteX24" fmla="*/ 0 w 1940535"/>
                  <a:gd name="connsiteY24" fmla="*/ 715904 h 1615678"/>
                  <a:gd name="connsiteX25" fmla="*/ 21970 w 1940535"/>
                  <a:gd name="connsiteY25" fmla="*/ 608104 h 1615678"/>
                  <a:gd name="connsiteX26" fmla="*/ 230744 w 1940535"/>
                  <a:gd name="connsiteY26" fmla="*/ 316068 h 1615678"/>
                  <a:gd name="connsiteX27" fmla="*/ 699973 w 1940535"/>
                  <a:gd name="connsiteY27" fmla="*/ 187876 h 1615678"/>
                  <a:gd name="connsiteX28" fmla="*/ 925613 w 1940535"/>
                  <a:gd name="connsiteY28" fmla="*/ 21227 h 1615678"/>
                  <a:gd name="connsiteX29" fmla="*/ 1014635 w 1940535"/>
                  <a:gd name="connsiteY29" fmla="*/ 2279 h 1615678"/>
                  <a:gd name="connsiteX0" fmla="*/ 1270903 w 1940535"/>
                  <a:gd name="connsiteY0" fmla="*/ 53430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014635 w 1940535"/>
                  <a:gd name="connsiteY3" fmla="*/ 2279 h 1615678"/>
                  <a:gd name="connsiteX4" fmla="*/ 1188833 w 1940535"/>
                  <a:gd name="connsiteY4" fmla="*/ 20146 h 1615678"/>
                  <a:gd name="connsiteX5" fmla="*/ 1269119 w 1940535"/>
                  <a:gd name="connsiteY5" fmla="*/ 54522 h 1615678"/>
                  <a:gd name="connsiteX6" fmla="*/ 1269071 w 1940535"/>
                  <a:gd name="connsiteY6" fmla="*/ 54551 h 1615678"/>
                  <a:gd name="connsiteX7" fmla="*/ 1122973 w 1940535"/>
                  <a:gd name="connsiteY7" fmla="*/ 277596 h 1615678"/>
                  <a:gd name="connsiteX8" fmla="*/ 1627907 w 1940535"/>
                  <a:gd name="connsiteY8" fmla="*/ 1056971 h 1615678"/>
                  <a:gd name="connsiteX9" fmla="*/ 1878412 w 1940535"/>
                  <a:gd name="connsiteY9" fmla="*/ 1085092 h 1615678"/>
                  <a:gd name="connsiteX10" fmla="*/ 1940535 w 1940535"/>
                  <a:gd name="connsiteY10" fmla="*/ 1079192 h 1615678"/>
                  <a:gd name="connsiteX11" fmla="*/ 1858809 w 1940535"/>
                  <a:gd name="connsiteY11" fmla="*/ 1151642 h 1615678"/>
                  <a:gd name="connsiteX12" fmla="*/ 1715203 w 1940535"/>
                  <a:gd name="connsiteY12" fmla="*/ 1543965 h 1615678"/>
                  <a:gd name="connsiteX13" fmla="*/ 1666479 w 1940535"/>
                  <a:gd name="connsiteY13" fmla="*/ 1531144 h 1615678"/>
                  <a:gd name="connsiteX14" fmla="*/ 739964 w 1940535"/>
                  <a:gd name="connsiteY14" fmla="*/ 1611601 h 1615678"/>
                  <a:gd name="connsiteX15" fmla="*/ 733019 w 1940535"/>
                  <a:gd name="connsiteY15" fmla="*/ 1615678 h 1615678"/>
                  <a:gd name="connsiteX16" fmla="*/ 742011 w 1940535"/>
                  <a:gd name="connsiteY16" fmla="*/ 1569837 h 1615678"/>
                  <a:gd name="connsiteX17" fmla="*/ 743543 w 1940535"/>
                  <a:gd name="connsiteY17" fmla="*/ 1492698 h 1615678"/>
                  <a:gd name="connsiteX18" fmla="*/ 689699 w 1940535"/>
                  <a:gd name="connsiteY18" fmla="*/ 1256843 h 1615678"/>
                  <a:gd name="connsiteX19" fmla="*/ 682006 w 1940535"/>
                  <a:gd name="connsiteY19" fmla="*/ 885116 h 1615678"/>
                  <a:gd name="connsiteX20" fmla="*/ 361500 w 1940535"/>
                  <a:gd name="connsiteY20" fmla="*/ 831280 h 1615678"/>
                  <a:gd name="connsiteX21" fmla="*/ 61507 w 1940535"/>
                  <a:gd name="connsiteY21" fmla="*/ 705662 h 1615678"/>
                  <a:gd name="connsiteX22" fmla="*/ 6701 w 1940535"/>
                  <a:gd name="connsiteY22" fmla="*/ 713233 h 1615678"/>
                  <a:gd name="connsiteX23" fmla="*/ 0 w 1940535"/>
                  <a:gd name="connsiteY23" fmla="*/ 715904 h 1615678"/>
                  <a:gd name="connsiteX24" fmla="*/ 21970 w 1940535"/>
                  <a:gd name="connsiteY24" fmla="*/ 608104 h 1615678"/>
                  <a:gd name="connsiteX25" fmla="*/ 230744 w 1940535"/>
                  <a:gd name="connsiteY25" fmla="*/ 316068 h 1615678"/>
                  <a:gd name="connsiteX26" fmla="*/ 699973 w 1940535"/>
                  <a:gd name="connsiteY26" fmla="*/ 187876 h 1615678"/>
                  <a:gd name="connsiteX27" fmla="*/ 925613 w 1940535"/>
                  <a:gd name="connsiteY27" fmla="*/ 21227 h 1615678"/>
                  <a:gd name="connsiteX28" fmla="*/ 1014635 w 1940535"/>
                  <a:gd name="connsiteY28" fmla="*/ 2279 h 1615678"/>
                  <a:gd name="connsiteX0" fmla="*/ 1014635 w 1940535"/>
                  <a:gd name="connsiteY0" fmla="*/ 2279 h 1615678"/>
                  <a:gd name="connsiteX1" fmla="*/ 1188833 w 1940535"/>
                  <a:gd name="connsiteY1" fmla="*/ 20146 h 1615678"/>
                  <a:gd name="connsiteX2" fmla="*/ 1269119 w 1940535"/>
                  <a:gd name="connsiteY2" fmla="*/ 54522 h 1615678"/>
                  <a:gd name="connsiteX3" fmla="*/ 1269071 w 1940535"/>
                  <a:gd name="connsiteY3" fmla="*/ 54551 h 1615678"/>
                  <a:gd name="connsiteX4" fmla="*/ 1122973 w 1940535"/>
                  <a:gd name="connsiteY4" fmla="*/ 277596 h 1615678"/>
                  <a:gd name="connsiteX5" fmla="*/ 1627907 w 1940535"/>
                  <a:gd name="connsiteY5" fmla="*/ 1056971 h 1615678"/>
                  <a:gd name="connsiteX6" fmla="*/ 1878412 w 1940535"/>
                  <a:gd name="connsiteY6" fmla="*/ 1085092 h 1615678"/>
                  <a:gd name="connsiteX7" fmla="*/ 1940535 w 1940535"/>
                  <a:gd name="connsiteY7" fmla="*/ 1079192 h 1615678"/>
                  <a:gd name="connsiteX8" fmla="*/ 1858809 w 1940535"/>
                  <a:gd name="connsiteY8" fmla="*/ 1151642 h 1615678"/>
                  <a:gd name="connsiteX9" fmla="*/ 1715203 w 1940535"/>
                  <a:gd name="connsiteY9" fmla="*/ 1543965 h 1615678"/>
                  <a:gd name="connsiteX10" fmla="*/ 1666479 w 1940535"/>
                  <a:gd name="connsiteY10" fmla="*/ 1531144 h 1615678"/>
                  <a:gd name="connsiteX11" fmla="*/ 739964 w 1940535"/>
                  <a:gd name="connsiteY11" fmla="*/ 1611601 h 1615678"/>
                  <a:gd name="connsiteX12" fmla="*/ 733019 w 1940535"/>
                  <a:gd name="connsiteY12" fmla="*/ 1615678 h 1615678"/>
                  <a:gd name="connsiteX13" fmla="*/ 742011 w 1940535"/>
                  <a:gd name="connsiteY13" fmla="*/ 1569837 h 1615678"/>
                  <a:gd name="connsiteX14" fmla="*/ 743543 w 1940535"/>
                  <a:gd name="connsiteY14" fmla="*/ 1492698 h 1615678"/>
                  <a:gd name="connsiteX15" fmla="*/ 689699 w 1940535"/>
                  <a:gd name="connsiteY15" fmla="*/ 1256843 h 1615678"/>
                  <a:gd name="connsiteX16" fmla="*/ 682006 w 1940535"/>
                  <a:gd name="connsiteY16" fmla="*/ 885116 h 1615678"/>
                  <a:gd name="connsiteX17" fmla="*/ 361500 w 1940535"/>
                  <a:gd name="connsiteY17" fmla="*/ 831280 h 1615678"/>
                  <a:gd name="connsiteX18" fmla="*/ 61507 w 1940535"/>
                  <a:gd name="connsiteY18" fmla="*/ 705662 h 1615678"/>
                  <a:gd name="connsiteX19" fmla="*/ 6701 w 1940535"/>
                  <a:gd name="connsiteY19" fmla="*/ 713233 h 1615678"/>
                  <a:gd name="connsiteX20" fmla="*/ 0 w 1940535"/>
                  <a:gd name="connsiteY20" fmla="*/ 715904 h 1615678"/>
                  <a:gd name="connsiteX21" fmla="*/ 21970 w 1940535"/>
                  <a:gd name="connsiteY21" fmla="*/ 608104 h 1615678"/>
                  <a:gd name="connsiteX22" fmla="*/ 230744 w 1940535"/>
                  <a:gd name="connsiteY22" fmla="*/ 316068 h 1615678"/>
                  <a:gd name="connsiteX23" fmla="*/ 699973 w 1940535"/>
                  <a:gd name="connsiteY23" fmla="*/ 187876 h 1615678"/>
                  <a:gd name="connsiteX24" fmla="*/ 925613 w 1940535"/>
                  <a:gd name="connsiteY24" fmla="*/ 21227 h 1615678"/>
                  <a:gd name="connsiteX25" fmla="*/ 1014635 w 1940535"/>
                  <a:gd name="connsiteY25" fmla="*/ 2279 h 16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0535" h="1615678">
                    <a:moveTo>
                      <a:pt x="1014635" y="2279"/>
                    </a:moveTo>
                    <a:cubicBezTo>
                      <a:pt x="1074090" y="-3890"/>
                      <a:pt x="1133224" y="2600"/>
                      <a:pt x="1188833" y="20146"/>
                    </a:cubicBezTo>
                    <a:lnTo>
                      <a:pt x="1269119" y="54522"/>
                    </a:lnTo>
                    <a:cubicBezTo>
                      <a:pt x="1269103" y="54532"/>
                      <a:pt x="1269087" y="54541"/>
                      <a:pt x="1269071" y="54551"/>
                    </a:cubicBezTo>
                    <a:cubicBezTo>
                      <a:pt x="1263945" y="51987"/>
                      <a:pt x="1148605" y="187865"/>
                      <a:pt x="1122973" y="277596"/>
                    </a:cubicBezTo>
                    <a:cubicBezTo>
                      <a:pt x="1030701" y="603190"/>
                      <a:pt x="1258819" y="951858"/>
                      <a:pt x="1627907" y="1056971"/>
                    </a:cubicBezTo>
                    <a:cubicBezTo>
                      <a:pt x="1712490" y="1080045"/>
                      <a:pt x="1797073" y="1088698"/>
                      <a:pt x="1878412" y="1085092"/>
                    </a:cubicBezTo>
                    <a:lnTo>
                      <a:pt x="1940535" y="1079192"/>
                    </a:lnTo>
                    <a:lnTo>
                      <a:pt x="1858809" y="1151642"/>
                    </a:lnTo>
                    <a:cubicBezTo>
                      <a:pt x="1763926" y="1259338"/>
                      <a:pt x="1715203" y="1395241"/>
                      <a:pt x="1715203" y="1543965"/>
                    </a:cubicBezTo>
                    <a:cubicBezTo>
                      <a:pt x="1699816" y="1538837"/>
                      <a:pt x="1681865" y="1536273"/>
                      <a:pt x="1666479" y="1531144"/>
                    </a:cubicBezTo>
                    <a:cubicBezTo>
                      <a:pt x="1328299" y="1449410"/>
                      <a:pt x="997130" y="1486872"/>
                      <a:pt x="739964" y="1611601"/>
                    </a:cubicBezTo>
                    <a:lnTo>
                      <a:pt x="733019" y="1615678"/>
                    </a:lnTo>
                    <a:lnTo>
                      <a:pt x="742011" y="1569837"/>
                    </a:lnTo>
                    <a:cubicBezTo>
                      <a:pt x="744745" y="1545372"/>
                      <a:pt x="745466" y="1519616"/>
                      <a:pt x="743543" y="1492698"/>
                    </a:cubicBezTo>
                    <a:cubicBezTo>
                      <a:pt x="738415" y="1408098"/>
                      <a:pt x="725595" y="1326062"/>
                      <a:pt x="689699" y="1256843"/>
                    </a:cubicBezTo>
                    <a:cubicBezTo>
                      <a:pt x="784568" y="1151734"/>
                      <a:pt x="782004" y="987662"/>
                      <a:pt x="682006" y="885116"/>
                    </a:cubicBezTo>
                    <a:cubicBezTo>
                      <a:pt x="594829" y="795389"/>
                      <a:pt x="464062" y="777444"/>
                      <a:pt x="361500" y="831280"/>
                    </a:cubicBezTo>
                    <a:cubicBezTo>
                      <a:pt x="284579" y="754371"/>
                      <a:pt x="179453" y="705662"/>
                      <a:pt x="61507" y="705662"/>
                    </a:cubicBezTo>
                    <a:cubicBezTo>
                      <a:pt x="46123" y="705662"/>
                      <a:pt x="19200" y="709988"/>
                      <a:pt x="6701" y="713233"/>
                    </a:cubicBezTo>
                    <a:lnTo>
                      <a:pt x="0" y="715904"/>
                    </a:lnTo>
                    <a:lnTo>
                      <a:pt x="21970" y="608104"/>
                    </a:lnTo>
                    <a:cubicBezTo>
                      <a:pt x="56225" y="500663"/>
                      <a:pt x="126898" y="396828"/>
                      <a:pt x="230744" y="316068"/>
                    </a:cubicBezTo>
                    <a:cubicBezTo>
                      <a:pt x="376897" y="200695"/>
                      <a:pt x="551255" y="157110"/>
                      <a:pt x="699973" y="187876"/>
                    </a:cubicBezTo>
                    <a:cubicBezTo>
                      <a:pt x="751254" y="113525"/>
                      <a:pt x="830741" y="51993"/>
                      <a:pt x="925613" y="21227"/>
                    </a:cubicBezTo>
                    <a:cubicBezTo>
                      <a:pt x="955100" y="11613"/>
                      <a:pt x="984908" y="5364"/>
                      <a:pt x="1014635" y="2279"/>
                    </a:cubicBezTo>
                    <a:close/>
                  </a:path>
                </a:pathLst>
              </a:custGeom>
              <a:solidFill>
                <a:srgbClr val="C58B01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4E277E3-E089-3CEA-C80E-7BA7480D3E4E}"/>
                </a:ext>
              </a:extLst>
            </p:cNvPr>
            <p:cNvGrpSpPr/>
            <p:nvPr/>
          </p:nvGrpSpPr>
          <p:grpSpPr>
            <a:xfrm>
              <a:off x="4669446" y="3785975"/>
              <a:ext cx="654109" cy="733400"/>
              <a:chOff x="876066" y="4404480"/>
              <a:chExt cx="371412" cy="371412"/>
            </a:xfrm>
          </p:grpSpPr>
          <p:pic>
            <p:nvPicPr>
              <p:cNvPr id="59" name="圖形 58">
                <a:extLst>
                  <a:ext uri="{FF2B5EF4-FFF2-40B4-BE49-F238E27FC236}">
                    <a16:creationId xmlns:a16="http://schemas.microsoft.com/office/drawing/2014/main" id="{F4C3796E-9298-DBB6-B1EF-04DB0A8C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066" y="4404480"/>
                <a:ext cx="371412" cy="371412"/>
              </a:xfrm>
              <a:prstGeom prst="rect">
                <a:avLst/>
              </a:prstGeom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0D9B72AC-9909-17B9-9A1E-E1CD71C81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268" y="4499604"/>
                <a:ext cx="308033" cy="16462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形 69" descr="聊天泡泡 以實心填滿">
              <a:extLst>
                <a:ext uri="{FF2B5EF4-FFF2-40B4-BE49-F238E27FC236}">
                  <a16:creationId xmlns:a16="http://schemas.microsoft.com/office/drawing/2014/main" id="{B919DB84-AB10-236B-1AD2-35A4EEB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5881" y="3445261"/>
              <a:ext cx="800490" cy="800490"/>
            </a:xfrm>
            <a:prstGeom prst="rect">
              <a:avLst/>
            </a:prstGeom>
          </p:spPr>
        </p:pic>
        <p:pic>
          <p:nvPicPr>
            <p:cNvPr id="71" name="圖形 70" descr="購物車 以實心填滿">
              <a:extLst>
                <a:ext uri="{FF2B5EF4-FFF2-40B4-BE49-F238E27FC236}">
                  <a16:creationId xmlns:a16="http://schemas.microsoft.com/office/drawing/2014/main" id="{6872DB54-CFFE-5712-352F-AAEBCA7C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9708" y="2945670"/>
              <a:ext cx="679106" cy="679106"/>
            </a:xfrm>
            <a:prstGeom prst="rect">
              <a:avLst/>
            </a:prstGeom>
          </p:spPr>
        </p:pic>
        <p:pic>
          <p:nvPicPr>
            <p:cNvPr id="72" name="圖形 71" descr="木槌 以實心填滿">
              <a:extLst>
                <a:ext uri="{FF2B5EF4-FFF2-40B4-BE49-F238E27FC236}">
                  <a16:creationId xmlns:a16="http://schemas.microsoft.com/office/drawing/2014/main" id="{8FC04987-0ECB-29FA-A4D3-74007842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6356" y="4124367"/>
              <a:ext cx="759938" cy="759938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3D43D62-A025-F1D7-C8BB-4A1A321DD72A}"/>
              </a:ext>
            </a:extLst>
          </p:cNvPr>
          <p:cNvGrpSpPr/>
          <p:nvPr/>
        </p:nvGrpSpPr>
        <p:grpSpPr>
          <a:xfrm>
            <a:off x="720589" y="1379907"/>
            <a:ext cx="4052136" cy="2467661"/>
            <a:chOff x="754384" y="1378042"/>
            <a:chExt cx="4052136" cy="2467661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8CE73331-3665-B065-1003-8548E39041A9}"/>
                </a:ext>
              </a:extLst>
            </p:cNvPr>
            <p:cNvSpPr/>
            <p:nvPr/>
          </p:nvSpPr>
          <p:spPr>
            <a:xfrm>
              <a:off x="754384" y="2698385"/>
              <a:ext cx="4001217" cy="1147318"/>
            </a:xfrm>
            <a:prstGeom prst="roundRect">
              <a:avLst/>
            </a:prstGeom>
            <a:solidFill>
              <a:srgbClr val="A8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199786-E854-7885-2A8E-BB12D304607F}"/>
                </a:ext>
              </a:extLst>
            </p:cNvPr>
            <p:cNvGrpSpPr/>
            <p:nvPr/>
          </p:nvGrpSpPr>
          <p:grpSpPr>
            <a:xfrm>
              <a:off x="774630" y="1378042"/>
              <a:ext cx="3955894" cy="1242152"/>
              <a:chOff x="774630" y="1378042"/>
              <a:chExt cx="3955894" cy="1242152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A5C7753-3F7A-3EEC-562B-DE298A2DC5D9}"/>
                  </a:ext>
                </a:extLst>
              </p:cNvPr>
              <p:cNvSpPr txBox="1"/>
              <p:nvPr/>
            </p:nvSpPr>
            <p:spPr>
              <a:xfrm>
                <a:off x="1312408" y="1430471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kern="0" dirty="0">
                    <a:solidFill>
                      <a:srgbClr val="C58B01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股票流通風險 </a:t>
                </a:r>
                <a:endParaRPr lang="zh-TW" altLang="en-US" kern="0" dirty="0">
                  <a:solidFill>
                    <a:srgbClr val="C58B01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9FC476B-53C0-B32C-3031-A0637AF2BF3A}"/>
                  </a:ext>
                </a:extLst>
              </p:cNvPr>
              <p:cNvGrpSpPr/>
              <p:nvPr/>
            </p:nvGrpSpPr>
            <p:grpSpPr>
              <a:xfrm>
                <a:off x="774630" y="1858615"/>
                <a:ext cx="3955894" cy="761579"/>
                <a:chOff x="744011" y="1815966"/>
                <a:chExt cx="3955894" cy="761579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D742BA7F-AEFA-CE51-40C2-DD34A3EE3BD3}"/>
                    </a:ext>
                  </a:extLst>
                </p:cNvPr>
                <p:cNvSpPr/>
                <p:nvPr/>
              </p:nvSpPr>
              <p:spPr>
                <a:xfrm>
                  <a:off x="744011" y="1815966"/>
                  <a:ext cx="3955894" cy="761579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9B089C1-1761-B5A4-6793-9D48DC5902AA}"/>
                    </a:ext>
                  </a:extLst>
                </p:cNvPr>
                <p:cNvSpPr txBox="1"/>
                <p:nvPr/>
              </p:nvSpPr>
              <p:spPr>
                <a:xfrm>
                  <a:off x="766401" y="1917319"/>
                  <a:ext cx="39111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無法立即獲取公司法人訊息，導致</a:t>
                  </a:r>
                  <a:r>
                    <a:rPr kumimoji="1" lang="zh-TW" altLang="en-US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交易時，有詐騙的風險</a:t>
                  </a: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</a:p>
              </p:txBody>
            </p:sp>
          </p:grpSp>
          <p:pic>
            <p:nvPicPr>
              <p:cNvPr id="64" name="圖形 63" descr="聊天泡泡 以實心填滿">
                <a:extLst>
                  <a:ext uri="{FF2B5EF4-FFF2-40B4-BE49-F238E27FC236}">
                    <a16:creationId xmlns:a16="http://schemas.microsoft.com/office/drawing/2014/main" id="{29B9D235-AB9D-5674-1EC8-CA73172CF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683" y="1378042"/>
                <a:ext cx="486555" cy="486555"/>
              </a:xfrm>
              <a:prstGeom prst="rect">
                <a:avLst/>
              </a:prstGeom>
            </p:spPr>
          </p:pic>
        </p:grp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EEE9D56B-BD31-D547-2A64-94A1504F1918}"/>
                </a:ext>
              </a:extLst>
            </p:cNvPr>
            <p:cNvSpPr txBox="1"/>
            <p:nvPr/>
          </p:nvSpPr>
          <p:spPr>
            <a:xfrm>
              <a:off x="1055388" y="2970103"/>
              <a:ext cx="34046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網站連接經濟部商業司ＡＰＩ，呼叫公司法人資料提供真實資料。</a:t>
              </a: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268B0CE-4B7D-4C55-B5D3-C7086AA3AA45}"/>
                </a:ext>
              </a:extLst>
            </p:cNvPr>
            <p:cNvSpPr/>
            <p:nvPr/>
          </p:nvSpPr>
          <p:spPr>
            <a:xfrm>
              <a:off x="4428674" y="244725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6D9FFCC-F7FB-5801-12CB-7CF3232B5773}"/>
              </a:ext>
            </a:extLst>
          </p:cNvPr>
          <p:cNvGrpSpPr/>
          <p:nvPr/>
        </p:nvGrpSpPr>
        <p:grpSpPr>
          <a:xfrm>
            <a:off x="709656" y="4014115"/>
            <a:ext cx="3993903" cy="1565211"/>
            <a:chOff x="762531" y="4285828"/>
            <a:chExt cx="3993903" cy="156521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35CEB32E-A3EF-B1D4-ED29-42EC5DA824EF}"/>
                </a:ext>
              </a:extLst>
            </p:cNvPr>
            <p:cNvGrpSpPr/>
            <p:nvPr/>
          </p:nvGrpSpPr>
          <p:grpSpPr>
            <a:xfrm>
              <a:off x="762531" y="4285828"/>
              <a:ext cx="3955894" cy="1258851"/>
              <a:chOff x="760858" y="4401664"/>
              <a:chExt cx="3955894" cy="12588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3A6C3BB-DF3D-2685-0345-CD0CF2AC4706}"/>
                  </a:ext>
                </a:extLst>
              </p:cNvPr>
              <p:cNvGrpSpPr/>
              <p:nvPr/>
            </p:nvGrpSpPr>
            <p:grpSpPr>
              <a:xfrm>
                <a:off x="760858" y="4811340"/>
                <a:ext cx="3955894" cy="849175"/>
                <a:chOff x="760858" y="4811340"/>
                <a:chExt cx="3955894" cy="849175"/>
              </a:xfrm>
            </p:grpSpPr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E34FAFF4-B5F7-E944-5808-F29C91F54A4E}"/>
                    </a:ext>
                  </a:extLst>
                </p:cNvPr>
                <p:cNvSpPr/>
                <p:nvPr/>
              </p:nvSpPr>
              <p:spPr>
                <a:xfrm>
                  <a:off x="760858" y="4811340"/>
                  <a:ext cx="3955894" cy="8491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533044-9CD9-F50D-8D0F-19CA4A8A72E6}"/>
                    </a:ext>
                  </a:extLst>
                </p:cNvPr>
                <p:cNvSpPr txBox="1"/>
                <p:nvPr/>
              </p:nvSpPr>
              <p:spPr>
                <a:xfrm>
                  <a:off x="789436" y="4947428"/>
                  <a:ext cx="389029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歷史交易資料不被記錄，導致</a:t>
                  </a:r>
                  <a:r>
                    <a:rPr kumimoji="1" lang="zh-TW" altLang="en-US" sz="1700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交易時，無價量資訊參考</a:t>
                  </a: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  <a:endParaRPr kumimoji="1" lang="en-US" altLang="zh-TW" sz="17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7EA6B4D-1F8B-8E7B-9083-FAA10010EA94}"/>
                  </a:ext>
                </a:extLst>
              </p:cNvPr>
              <p:cNvSpPr txBox="1"/>
              <p:nvPr/>
            </p:nvSpPr>
            <p:spPr>
              <a:xfrm>
                <a:off x="1347137" y="4419364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sz="1800" kern="0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資訊不公開透明</a:t>
                </a:r>
                <a:r>
                  <a:rPr lang="zh-TW" altLang="zh-TW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endParaRPr kumimoji="1" lang="zh-TW" altLang="en-US" dirty="0">
                  <a:solidFill>
                    <a:srgbClr val="A07C4B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BDE12AE-F9AB-191F-6E7D-2144FC860C5E}"/>
                  </a:ext>
                </a:extLst>
              </p:cNvPr>
              <p:cNvGrpSpPr/>
              <p:nvPr/>
            </p:nvGrpSpPr>
            <p:grpSpPr>
              <a:xfrm>
                <a:off x="933852" y="4401664"/>
                <a:ext cx="371412" cy="371412"/>
                <a:chOff x="865792" y="4404480"/>
                <a:chExt cx="371412" cy="371412"/>
              </a:xfrm>
            </p:grpSpPr>
            <p:pic>
              <p:nvPicPr>
                <p:cNvPr id="44" name="圖形 43">
                  <a:extLst>
                    <a:ext uri="{FF2B5EF4-FFF2-40B4-BE49-F238E27FC236}">
                      <a16:creationId xmlns:a16="http://schemas.microsoft.com/office/drawing/2014/main" id="{95052741-0783-8FB8-1C21-829F9830C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2" y="4404480"/>
                  <a:ext cx="371412" cy="371412"/>
                </a:xfrm>
                <a:prstGeom prst="rect">
                  <a:avLst/>
                </a:prstGeom>
              </p:spPr>
            </p:pic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789B528-132D-4F67-3130-9FD00317D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268" y="4499604"/>
                  <a:ext cx="308033" cy="16462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AC477F-E6E3-8D9C-BE92-021B7CB0518A}"/>
                </a:ext>
              </a:extLst>
            </p:cNvPr>
            <p:cNvSpPr/>
            <p:nvPr/>
          </p:nvSpPr>
          <p:spPr>
            <a:xfrm>
              <a:off x="4378588" y="5371424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D96B868-BA48-1354-48FE-165BF8319B36}"/>
              </a:ext>
            </a:extLst>
          </p:cNvPr>
          <p:cNvGrpSpPr/>
          <p:nvPr/>
        </p:nvGrpSpPr>
        <p:grpSpPr>
          <a:xfrm>
            <a:off x="8062063" y="4081540"/>
            <a:ext cx="3955894" cy="1287226"/>
            <a:chOff x="8149270" y="4314638"/>
            <a:chExt cx="3955894" cy="128722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EDE3E03-695D-4F7E-D605-3D02822D047F}"/>
                </a:ext>
              </a:extLst>
            </p:cNvPr>
            <p:cNvSpPr txBox="1"/>
            <p:nvPr/>
          </p:nvSpPr>
          <p:spPr>
            <a:xfrm>
              <a:off x="8687076" y="4430988"/>
              <a:ext cx="189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kern="0" dirty="0">
                  <a:solidFill>
                    <a:srgbClr val="6B4C09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上市櫃風險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834D94FB-73A9-1E83-0C2E-6A68D4B2F334}"/>
                </a:ext>
              </a:extLst>
            </p:cNvPr>
            <p:cNvSpPr/>
            <p:nvPr/>
          </p:nvSpPr>
          <p:spPr>
            <a:xfrm>
              <a:off x="8149270" y="4817573"/>
              <a:ext cx="3955894" cy="78429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3DB4E88-D14F-7174-67A7-8AF708F30FE3}"/>
                </a:ext>
              </a:extLst>
            </p:cNvPr>
            <p:cNvSpPr txBox="1"/>
            <p:nvPr/>
          </p:nvSpPr>
          <p:spPr>
            <a:xfrm>
              <a:off x="8221356" y="4955533"/>
              <a:ext cx="3705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未上市上櫃公司，在</a:t>
              </a:r>
              <a:r>
                <a:rPr kumimoji="1" lang="zh-TW" altLang="en-US" dirty="0">
                  <a:highlight>
                    <a:srgbClr val="FFFF00"/>
                  </a:highligh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未來有較大的存續與成功上市櫃風險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</a:p>
          </p:txBody>
        </p:sp>
        <p:pic>
          <p:nvPicPr>
            <p:cNvPr id="66" name="圖形 65" descr="木槌 以實心填滿">
              <a:extLst>
                <a:ext uri="{FF2B5EF4-FFF2-40B4-BE49-F238E27FC236}">
                  <a16:creationId xmlns:a16="http://schemas.microsoft.com/office/drawing/2014/main" id="{E83F7F52-860C-4CC3-16C6-8128EBAC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2956" y="4314638"/>
              <a:ext cx="476334" cy="476334"/>
            </a:xfrm>
            <a:prstGeom prst="rect">
              <a:avLst/>
            </a:prstGeom>
          </p:spPr>
        </p:pic>
      </p:grpSp>
      <p:sp>
        <p:nvSpPr>
          <p:cNvPr id="87" name="橢圓 86">
            <a:extLst>
              <a:ext uri="{FF2B5EF4-FFF2-40B4-BE49-F238E27FC236}">
                <a16:creationId xmlns:a16="http://schemas.microsoft.com/office/drawing/2014/main" id="{90F61EC8-D474-72DD-B125-43729BE47D1E}"/>
              </a:ext>
            </a:extLst>
          </p:cNvPr>
          <p:cNvSpPr/>
          <p:nvPr/>
        </p:nvSpPr>
        <p:spPr>
          <a:xfrm>
            <a:off x="7909075" y="5344168"/>
            <a:ext cx="377846" cy="4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764C86-04FD-AC46-A314-BFC198385C93}"/>
              </a:ext>
            </a:extLst>
          </p:cNvPr>
          <p:cNvGrpSpPr/>
          <p:nvPr/>
        </p:nvGrpSpPr>
        <p:grpSpPr>
          <a:xfrm>
            <a:off x="7948494" y="1458431"/>
            <a:ext cx="4039949" cy="1604077"/>
            <a:chOff x="7909075" y="1390234"/>
            <a:chExt cx="4039949" cy="160407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85C890-46AE-70AB-3035-354EA5DA9D58}"/>
                </a:ext>
              </a:extLst>
            </p:cNvPr>
            <p:cNvGrpSpPr/>
            <p:nvPr/>
          </p:nvGrpSpPr>
          <p:grpSpPr>
            <a:xfrm>
              <a:off x="7993130" y="1390234"/>
              <a:ext cx="3955894" cy="1276584"/>
              <a:chOff x="8119395" y="1378042"/>
              <a:chExt cx="3955894" cy="1276584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49DC9F-7627-634F-5C7C-632492C488BF}"/>
                  </a:ext>
                </a:extLst>
              </p:cNvPr>
              <p:cNvSpPr txBox="1"/>
              <p:nvPr/>
            </p:nvSpPr>
            <p:spPr>
              <a:xfrm>
                <a:off x="8686587" y="1419765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交易</a:t>
                </a:r>
                <a:r>
                  <a:rPr lang="zh-TW" altLang="zh-TW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風險 </a:t>
                </a:r>
                <a:endParaRPr lang="zh-TW" altLang="en-US" kern="0" dirty="0">
                  <a:solidFill>
                    <a:schemeClr val="bg2">
                      <a:lumMod val="50000"/>
                    </a:schemeClr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02A04244-B4B6-E681-B260-CEEF4D852476}"/>
                  </a:ext>
                </a:extLst>
              </p:cNvPr>
              <p:cNvSpPr/>
              <p:nvPr/>
            </p:nvSpPr>
            <p:spPr>
              <a:xfrm>
                <a:off x="8119395" y="1830451"/>
                <a:ext cx="3955894" cy="82417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1AA1D98-27DB-AA03-2041-3297E8B3C351}"/>
                  </a:ext>
                </a:extLst>
              </p:cNvPr>
              <p:cNvSpPr txBox="1"/>
              <p:nvPr/>
            </p:nvSpPr>
            <p:spPr>
              <a:xfrm>
                <a:off x="8141785" y="1947776"/>
                <a:ext cx="3911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交易過程無政府機關監管，導致有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交易糾紛時，無法保障雙方權益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8" name="圖形 67" descr="購物車 以實心填滿">
                <a:extLst>
                  <a:ext uri="{FF2B5EF4-FFF2-40B4-BE49-F238E27FC236}">
                    <a16:creationId xmlns:a16="http://schemas.microsoft.com/office/drawing/2014/main" id="{8CA0190D-9B24-6E32-A7DE-9FDDDB9C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44874" y="1378042"/>
                <a:ext cx="385292" cy="385292"/>
              </a:xfrm>
              <a:prstGeom prst="rect">
                <a:avLst/>
              </a:prstGeom>
            </p:spPr>
          </p:pic>
        </p:grp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DC67544-B50F-777E-E017-4C4F2C627CD5}"/>
                </a:ext>
              </a:extLst>
            </p:cNvPr>
            <p:cNvSpPr/>
            <p:nvPr/>
          </p:nvSpPr>
          <p:spPr>
            <a:xfrm>
              <a:off x="7909075" y="251469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ED2287D-85A0-1416-CBD8-E61E5686156E}"/>
              </a:ext>
            </a:extLst>
          </p:cNvPr>
          <p:cNvSpPr txBox="1"/>
          <p:nvPr/>
        </p:nvSpPr>
        <p:spPr>
          <a:xfrm>
            <a:off x="7112000" y="1507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04733C8-0B76-5079-F032-924141EF8B44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33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480C2B3-412D-3C7D-8D2F-70B52266A98E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529B52B-9796-3611-F223-1F238CAF9C67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760B179-9B0C-D591-785E-9CA048E03CA2}"/>
              </a:ext>
            </a:extLst>
          </p:cNvPr>
          <p:cNvCxnSpPr/>
          <p:nvPr/>
        </p:nvCxnSpPr>
        <p:spPr>
          <a:xfrm>
            <a:off x="1203648" y="814719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68217FB-2C7D-C6F3-FD53-FB70C71D8B0D}"/>
              </a:ext>
            </a:extLst>
          </p:cNvPr>
          <p:cNvGrpSpPr/>
          <p:nvPr/>
        </p:nvGrpSpPr>
        <p:grpSpPr>
          <a:xfrm>
            <a:off x="4761692" y="2871856"/>
            <a:ext cx="3147383" cy="2825044"/>
            <a:chOff x="4399457" y="2390591"/>
            <a:chExt cx="3649383" cy="32167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2E16658-26E3-8C7F-B1CA-A43EA6714CF8}"/>
                </a:ext>
              </a:extLst>
            </p:cNvPr>
            <p:cNvGrpSpPr/>
            <p:nvPr/>
          </p:nvGrpSpPr>
          <p:grpSpPr>
            <a:xfrm rot="21116158">
              <a:off x="4399457" y="2390591"/>
              <a:ext cx="3649383" cy="3216749"/>
              <a:chOff x="3842302" y="3672452"/>
              <a:chExt cx="3649383" cy="3216749"/>
            </a:xfrm>
          </p:grpSpPr>
          <p:sp>
            <p:nvSpPr>
              <p:cNvPr id="2" name="Freeform: Shape 46">
                <a:extLst>
                  <a:ext uri="{FF2B5EF4-FFF2-40B4-BE49-F238E27FC236}">
                    <a16:creationId xmlns:a16="http://schemas.microsoft.com/office/drawing/2014/main" id="{B276E8D3-6017-78C3-3C1F-0C5EA81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87" y="3672452"/>
                <a:ext cx="2075098" cy="2239945"/>
              </a:xfrm>
              <a:custGeom>
                <a:avLst/>
                <a:gdLst>
                  <a:gd name="connsiteX0" fmla="*/ 605613 w 1818241"/>
                  <a:gd name="connsiteY0" fmla="*/ 287 h 1962683"/>
                  <a:gd name="connsiteX1" fmla="*/ 786873 w 1818241"/>
                  <a:gd name="connsiteY1" fmla="*/ 21438 h 1962683"/>
                  <a:gd name="connsiteX2" fmla="*/ 1363574 w 1818241"/>
                  <a:gd name="connsiteY2" fmla="*/ 570077 h 1962683"/>
                  <a:gd name="connsiteX3" fmla="*/ 1768546 w 1818241"/>
                  <a:gd name="connsiteY3" fmla="*/ 905926 h 1962683"/>
                  <a:gd name="connsiteX4" fmla="*/ 1813080 w 1818241"/>
                  <a:gd name="connsiteY4" fmla="*/ 1215817 h 1962683"/>
                  <a:gd name="connsiteX5" fmla="*/ 1809826 w 1818241"/>
                  <a:gd name="connsiteY5" fmla="*/ 1231027 h 1962683"/>
                  <a:gd name="connsiteX6" fmla="*/ 1805511 w 1818241"/>
                  <a:gd name="connsiteY6" fmla="*/ 1251190 h 1962683"/>
                  <a:gd name="connsiteX7" fmla="*/ 1794891 w 1818241"/>
                  <a:gd name="connsiteY7" fmla="*/ 1295159 h 1962683"/>
                  <a:gd name="connsiteX8" fmla="*/ 1787075 w 1818241"/>
                  <a:gd name="connsiteY8" fmla="*/ 1315982 h 1962683"/>
                  <a:gd name="connsiteX9" fmla="*/ 1769073 w 1818241"/>
                  <a:gd name="connsiteY9" fmla="*/ 1360854 h 1962683"/>
                  <a:gd name="connsiteX10" fmla="*/ 1767039 w 1818241"/>
                  <a:gd name="connsiteY10" fmla="*/ 1364448 h 1962683"/>
                  <a:gd name="connsiteX11" fmla="*/ 1735658 w 1818241"/>
                  <a:gd name="connsiteY11" fmla="*/ 1418482 h 1962683"/>
                  <a:gd name="connsiteX12" fmla="*/ 1725911 w 1818241"/>
                  <a:gd name="connsiteY12" fmla="*/ 1430759 h 1962683"/>
                  <a:gd name="connsiteX13" fmla="*/ 1694216 w 1818241"/>
                  <a:gd name="connsiteY13" fmla="*/ 1469948 h 1962683"/>
                  <a:gd name="connsiteX14" fmla="*/ 1768546 w 1818241"/>
                  <a:gd name="connsiteY14" fmla="*/ 1590443 h 1962683"/>
                  <a:gd name="connsiteX15" fmla="*/ 1777169 w 1818241"/>
                  <a:gd name="connsiteY15" fmla="*/ 1616318 h 1962683"/>
                  <a:gd name="connsiteX16" fmla="*/ 1793793 w 1818241"/>
                  <a:gd name="connsiteY16" fmla="*/ 1671059 h 1962683"/>
                  <a:gd name="connsiteX17" fmla="*/ 1802607 w 1818241"/>
                  <a:gd name="connsiteY17" fmla="*/ 1725346 h 1962683"/>
                  <a:gd name="connsiteX18" fmla="*/ 1803607 w 1818241"/>
                  <a:gd name="connsiteY18" fmla="*/ 1737986 h 1962683"/>
                  <a:gd name="connsiteX19" fmla="*/ 1798463 w 1818241"/>
                  <a:gd name="connsiteY19" fmla="*/ 1746796 h 1962683"/>
                  <a:gd name="connsiteX20" fmla="*/ 1440467 w 1818241"/>
                  <a:gd name="connsiteY20" fmla="*/ 1962185 h 1962683"/>
                  <a:gd name="connsiteX21" fmla="*/ 1181593 w 1818241"/>
                  <a:gd name="connsiteY21" fmla="*/ 1680174 h 1962683"/>
                  <a:gd name="connsiteX22" fmla="*/ 968854 w 1818241"/>
                  <a:gd name="connsiteY22" fmla="*/ 1544296 h 1962683"/>
                  <a:gd name="connsiteX23" fmla="*/ 856077 w 1818241"/>
                  <a:gd name="connsiteY23" fmla="*/ 1144353 h 1962683"/>
                  <a:gd name="connsiteX24" fmla="*/ 838064 w 1818241"/>
                  <a:gd name="connsiteY24" fmla="*/ 1146064 h 1962683"/>
                  <a:gd name="connsiteX25" fmla="*/ 775939 w 1818241"/>
                  <a:gd name="connsiteY25" fmla="*/ 1151964 h 1962683"/>
                  <a:gd name="connsiteX26" fmla="*/ 525435 w 1818241"/>
                  <a:gd name="connsiteY26" fmla="*/ 1123843 h 1962683"/>
                  <a:gd name="connsiteX27" fmla="*/ 20501 w 1818241"/>
                  <a:gd name="connsiteY27" fmla="*/ 344468 h 1962683"/>
                  <a:gd name="connsiteX28" fmla="*/ 166599 w 1818241"/>
                  <a:gd name="connsiteY28" fmla="*/ 121423 h 1962683"/>
                  <a:gd name="connsiteX29" fmla="*/ 605613 w 1818241"/>
                  <a:gd name="connsiteY29" fmla="*/ 287 h 196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18241" h="1962683">
                    <a:moveTo>
                      <a:pt x="605613" y="287"/>
                    </a:moveTo>
                    <a:cubicBezTo>
                      <a:pt x="664484" y="1729"/>
                      <a:pt x="725358" y="8619"/>
                      <a:pt x="786873" y="21438"/>
                    </a:cubicBezTo>
                    <a:cubicBezTo>
                      <a:pt x="1145709" y="95786"/>
                      <a:pt x="1396894" y="339341"/>
                      <a:pt x="1363574" y="570077"/>
                    </a:cubicBezTo>
                    <a:cubicBezTo>
                      <a:pt x="1530176" y="593151"/>
                      <a:pt x="1689090" y="716210"/>
                      <a:pt x="1768546" y="905926"/>
                    </a:cubicBezTo>
                    <a:cubicBezTo>
                      <a:pt x="1813401" y="1009758"/>
                      <a:pt x="1826857" y="1117434"/>
                      <a:pt x="1813080" y="1215817"/>
                    </a:cubicBezTo>
                    <a:lnTo>
                      <a:pt x="1809826" y="1231027"/>
                    </a:lnTo>
                    <a:lnTo>
                      <a:pt x="1805511" y="1251190"/>
                    </a:lnTo>
                    <a:lnTo>
                      <a:pt x="1794891" y="1295159"/>
                    </a:lnTo>
                    <a:lnTo>
                      <a:pt x="1787075" y="1315982"/>
                    </a:lnTo>
                    <a:lnTo>
                      <a:pt x="1769073" y="1360854"/>
                    </a:lnTo>
                    <a:lnTo>
                      <a:pt x="1767039" y="1364448"/>
                    </a:lnTo>
                    <a:lnTo>
                      <a:pt x="1735658" y="1418482"/>
                    </a:lnTo>
                    <a:lnTo>
                      <a:pt x="1725911" y="1430759"/>
                    </a:lnTo>
                    <a:lnTo>
                      <a:pt x="1694216" y="1469948"/>
                    </a:lnTo>
                    <a:cubicBezTo>
                      <a:pt x="1724973" y="1505840"/>
                      <a:pt x="1748041" y="1544296"/>
                      <a:pt x="1768546" y="1590443"/>
                    </a:cubicBezTo>
                    <a:lnTo>
                      <a:pt x="1777169" y="1616318"/>
                    </a:lnTo>
                    <a:lnTo>
                      <a:pt x="1793793" y="1671059"/>
                    </a:lnTo>
                    <a:lnTo>
                      <a:pt x="1802607" y="1725346"/>
                    </a:lnTo>
                    <a:lnTo>
                      <a:pt x="1803607" y="1737986"/>
                    </a:lnTo>
                    <a:lnTo>
                      <a:pt x="1798463" y="1746796"/>
                    </a:lnTo>
                    <a:cubicBezTo>
                      <a:pt x="1776596" y="1792257"/>
                      <a:pt x="1693895" y="1973401"/>
                      <a:pt x="1440467" y="1962185"/>
                    </a:cubicBezTo>
                    <a:cubicBezTo>
                      <a:pt x="1271302" y="1954493"/>
                      <a:pt x="1161088" y="1841689"/>
                      <a:pt x="1181593" y="1680174"/>
                    </a:cubicBezTo>
                    <a:cubicBezTo>
                      <a:pt x="1099573" y="1654536"/>
                      <a:pt x="1025243" y="1608389"/>
                      <a:pt x="968854" y="1544296"/>
                    </a:cubicBezTo>
                    <a:cubicBezTo>
                      <a:pt x="871456" y="1434055"/>
                      <a:pt x="835572" y="1290486"/>
                      <a:pt x="856077" y="1144353"/>
                    </a:cubicBezTo>
                    <a:lnTo>
                      <a:pt x="838064" y="1146064"/>
                    </a:lnTo>
                    <a:lnTo>
                      <a:pt x="775939" y="1151964"/>
                    </a:lnTo>
                    <a:cubicBezTo>
                      <a:pt x="694601" y="1155570"/>
                      <a:pt x="610018" y="1146917"/>
                      <a:pt x="525435" y="1123843"/>
                    </a:cubicBezTo>
                    <a:cubicBezTo>
                      <a:pt x="156347" y="1018730"/>
                      <a:pt x="-71771" y="670063"/>
                      <a:pt x="20501" y="344468"/>
                    </a:cubicBezTo>
                    <a:cubicBezTo>
                      <a:pt x="46133" y="254738"/>
                      <a:pt x="161473" y="118860"/>
                      <a:pt x="166599" y="121423"/>
                    </a:cubicBezTo>
                    <a:cubicBezTo>
                      <a:pt x="270405" y="40666"/>
                      <a:pt x="428998" y="-4039"/>
                      <a:pt x="605613" y="287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Freeform: Shape 47">
                <a:extLst>
                  <a:ext uri="{FF2B5EF4-FFF2-40B4-BE49-F238E27FC236}">
                    <a16:creationId xmlns:a16="http://schemas.microsoft.com/office/drawing/2014/main" id="{1A733441-67E3-3488-543F-4CCCB2C49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303" y="4978464"/>
                <a:ext cx="2897720" cy="1910737"/>
              </a:xfrm>
              <a:custGeom>
                <a:avLst/>
                <a:gdLst>
                  <a:gd name="connsiteX0" fmla="*/ 1587093 w 2539038"/>
                  <a:gd name="connsiteY0" fmla="*/ 0 h 1674225"/>
                  <a:gd name="connsiteX1" fmla="*/ 1699870 w 2539038"/>
                  <a:gd name="connsiteY1" fmla="*/ 399943 h 1674225"/>
                  <a:gd name="connsiteX2" fmla="*/ 1912609 w 2539038"/>
                  <a:gd name="connsiteY2" fmla="*/ 535821 h 1674225"/>
                  <a:gd name="connsiteX3" fmla="*/ 2171483 w 2539038"/>
                  <a:gd name="connsiteY3" fmla="*/ 817832 h 1674225"/>
                  <a:gd name="connsiteX4" fmla="*/ 2529479 w 2539038"/>
                  <a:gd name="connsiteY4" fmla="*/ 602443 h 1674225"/>
                  <a:gd name="connsiteX5" fmla="*/ 2534623 w 2539038"/>
                  <a:gd name="connsiteY5" fmla="*/ 593633 h 1674225"/>
                  <a:gd name="connsiteX6" fmla="*/ 2539038 w 2539038"/>
                  <a:gd name="connsiteY6" fmla="*/ 649425 h 1674225"/>
                  <a:gd name="connsiteX7" fmla="*/ 2187434 w 2539038"/>
                  <a:gd name="connsiteY7" fmla="*/ 1143435 h 1674225"/>
                  <a:gd name="connsiteX8" fmla="*/ 1677119 w 2539038"/>
                  <a:gd name="connsiteY8" fmla="*/ 1115228 h 1674225"/>
                  <a:gd name="connsiteX9" fmla="*/ 1674554 w 2539038"/>
                  <a:gd name="connsiteY9" fmla="*/ 1135742 h 1674225"/>
                  <a:gd name="connsiteX10" fmla="*/ 2007926 w 2539038"/>
                  <a:gd name="connsiteY10" fmla="*/ 1584478 h 1674225"/>
                  <a:gd name="connsiteX11" fmla="*/ 2010491 w 2539038"/>
                  <a:gd name="connsiteY11" fmla="*/ 1587042 h 1674225"/>
                  <a:gd name="connsiteX12" fmla="*/ 1915608 w 2539038"/>
                  <a:gd name="connsiteY12" fmla="*/ 1674225 h 1674225"/>
                  <a:gd name="connsiteX13" fmla="*/ 1377084 w 2539038"/>
                  <a:gd name="connsiteY13" fmla="*/ 1274209 h 1674225"/>
                  <a:gd name="connsiteX14" fmla="*/ 1320667 w 2539038"/>
                  <a:gd name="connsiteY14" fmla="*/ 1135742 h 1674225"/>
                  <a:gd name="connsiteX15" fmla="*/ 994988 w 2539038"/>
                  <a:gd name="connsiteY15" fmla="*/ 1053687 h 1674225"/>
                  <a:gd name="connsiteX16" fmla="*/ 966780 w 2539038"/>
                  <a:gd name="connsiteY16" fmla="*/ 1066508 h 1674225"/>
                  <a:gd name="connsiteX17" fmla="*/ 246183 w 2539038"/>
                  <a:gd name="connsiteY17" fmla="*/ 807524 h 1674225"/>
                  <a:gd name="connsiteX18" fmla="*/ 233361 w 2539038"/>
                  <a:gd name="connsiteY18" fmla="*/ 771625 h 1674225"/>
                  <a:gd name="connsiteX19" fmla="*/ 169251 w 2539038"/>
                  <a:gd name="connsiteY19" fmla="*/ 802395 h 1674225"/>
                  <a:gd name="connsiteX20" fmla="*/ 0 w 2539038"/>
                  <a:gd name="connsiteY20" fmla="*/ 845987 h 1674225"/>
                  <a:gd name="connsiteX21" fmla="*/ 1295023 w 2539038"/>
                  <a:gd name="connsiteY21" fmla="*/ 453663 h 1674225"/>
                  <a:gd name="connsiteX22" fmla="*/ 1343747 w 2539038"/>
                  <a:gd name="connsiteY22" fmla="*/ 466484 h 1674225"/>
                  <a:gd name="connsiteX23" fmla="*/ 1487353 w 2539038"/>
                  <a:gd name="connsiteY23" fmla="*/ 74161 h 1674225"/>
                  <a:gd name="connsiteX24" fmla="*/ 1569080 w 2539038"/>
                  <a:gd name="connsiteY24" fmla="*/ 1711 h 1674225"/>
                  <a:gd name="connsiteX25" fmla="*/ 1587093 w 2539038"/>
                  <a:gd name="connsiteY25" fmla="*/ 0 h 16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39038" h="1674225">
                    <a:moveTo>
                      <a:pt x="1587093" y="0"/>
                    </a:moveTo>
                    <a:cubicBezTo>
                      <a:pt x="1566588" y="146133"/>
                      <a:pt x="1602472" y="289702"/>
                      <a:pt x="1699870" y="399943"/>
                    </a:cubicBezTo>
                    <a:cubicBezTo>
                      <a:pt x="1756259" y="464036"/>
                      <a:pt x="1830589" y="510183"/>
                      <a:pt x="1912609" y="535821"/>
                    </a:cubicBezTo>
                    <a:cubicBezTo>
                      <a:pt x="1892104" y="697336"/>
                      <a:pt x="2002318" y="810140"/>
                      <a:pt x="2171483" y="817832"/>
                    </a:cubicBezTo>
                    <a:cubicBezTo>
                      <a:pt x="2424911" y="829048"/>
                      <a:pt x="2507612" y="647904"/>
                      <a:pt x="2529479" y="602443"/>
                    </a:cubicBezTo>
                    <a:lnTo>
                      <a:pt x="2534623" y="593633"/>
                    </a:lnTo>
                    <a:lnTo>
                      <a:pt x="2539038" y="649425"/>
                    </a:lnTo>
                    <a:cubicBezTo>
                      <a:pt x="2533629" y="854481"/>
                      <a:pt x="2400921" y="1053047"/>
                      <a:pt x="2187434" y="1143435"/>
                    </a:cubicBezTo>
                    <a:cubicBezTo>
                      <a:pt x="2013055" y="1217797"/>
                      <a:pt x="1823290" y="1202411"/>
                      <a:pt x="1677119" y="1115228"/>
                    </a:cubicBezTo>
                    <a:cubicBezTo>
                      <a:pt x="1674554" y="1122921"/>
                      <a:pt x="1674554" y="1128049"/>
                      <a:pt x="1674554" y="1135742"/>
                    </a:cubicBezTo>
                    <a:cubicBezTo>
                      <a:pt x="1674554" y="1346007"/>
                      <a:pt x="1815596" y="1525501"/>
                      <a:pt x="2007926" y="1584478"/>
                    </a:cubicBezTo>
                    <a:cubicBezTo>
                      <a:pt x="2007926" y="1584478"/>
                      <a:pt x="2010491" y="1587042"/>
                      <a:pt x="2010491" y="1587042"/>
                    </a:cubicBezTo>
                    <a:cubicBezTo>
                      <a:pt x="2010491" y="1587042"/>
                      <a:pt x="2010491" y="1587042"/>
                      <a:pt x="1915608" y="1674225"/>
                    </a:cubicBezTo>
                    <a:cubicBezTo>
                      <a:pt x="1705327" y="1646019"/>
                      <a:pt x="1497611" y="1502423"/>
                      <a:pt x="1377084" y="1274209"/>
                    </a:cubicBezTo>
                    <a:cubicBezTo>
                      <a:pt x="1354004" y="1230618"/>
                      <a:pt x="1336053" y="1184462"/>
                      <a:pt x="1320667" y="1135742"/>
                    </a:cubicBezTo>
                    <a:cubicBezTo>
                      <a:pt x="1200140" y="1174205"/>
                      <a:pt x="1071920" y="1138306"/>
                      <a:pt x="994988" y="1053687"/>
                    </a:cubicBezTo>
                    <a:cubicBezTo>
                      <a:pt x="984730" y="1058816"/>
                      <a:pt x="974473" y="1063944"/>
                      <a:pt x="966780" y="1066508"/>
                    </a:cubicBezTo>
                    <a:cubicBezTo>
                      <a:pt x="682131" y="1187026"/>
                      <a:pt x="359016" y="1071637"/>
                      <a:pt x="246183" y="807524"/>
                    </a:cubicBezTo>
                    <a:cubicBezTo>
                      <a:pt x="241054" y="794703"/>
                      <a:pt x="238490" y="781882"/>
                      <a:pt x="233361" y="771625"/>
                    </a:cubicBezTo>
                    <a:cubicBezTo>
                      <a:pt x="212846" y="781882"/>
                      <a:pt x="189766" y="792138"/>
                      <a:pt x="169251" y="802395"/>
                    </a:cubicBezTo>
                    <a:cubicBezTo>
                      <a:pt x="112834" y="825473"/>
                      <a:pt x="56417" y="840858"/>
                      <a:pt x="0" y="845987"/>
                    </a:cubicBezTo>
                    <a:cubicBezTo>
                      <a:pt x="230796" y="497255"/>
                      <a:pt x="753934" y="322889"/>
                      <a:pt x="1295023" y="453663"/>
                    </a:cubicBezTo>
                    <a:cubicBezTo>
                      <a:pt x="1310409" y="458792"/>
                      <a:pt x="1328360" y="461356"/>
                      <a:pt x="1343747" y="466484"/>
                    </a:cubicBezTo>
                    <a:cubicBezTo>
                      <a:pt x="1343747" y="317760"/>
                      <a:pt x="1392470" y="181857"/>
                      <a:pt x="1487353" y="74161"/>
                    </a:cubicBezTo>
                    <a:lnTo>
                      <a:pt x="1569080" y="1711"/>
                    </a:lnTo>
                    <a:lnTo>
                      <a:pt x="1587093" y="0"/>
                    </a:lnTo>
                    <a:close/>
                  </a:path>
                </a:pathLst>
              </a:custGeom>
              <a:solidFill>
                <a:srgbClr val="6B4C09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Freeform 10">
                <a:extLst>
                  <a:ext uri="{FF2B5EF4-FFF2-40B4-BE49-F238E27FC236}">
                    <a16:creationId xmlns:a16="http://schemas.microsoft.com/office/drawing/2014/main" id="{433B95DD-8369-F1FB-0AA4-12B60248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302" y="4554118"/>
                <a:ext cx="1211472" cy="1477524"/>
              </a:xfrm>
              <a:custGeom>
                <a:avLst/>
                <a:gdLst>
                  <a:gd name="T0" fmla="*/ 377 w 414"/>
                  <a:gd name="T1" fmla="*/ 215 h 505"/>
                  <a:gd name="T2" fmla="*/ 374 w 414"/>
                  <a:gd name="T3" fmla="*/ 70 h 505"/>
                  <a:gd name="T4" fmla="*/ 249 w 414"/>
                  <a:gd name="T5" fmla="*/ 49 h 505"/>
                  <a:gd name="T6" fmla="*/ 132 w 414"/>
                  <a:gd name="T7" fmla="*/ 0 h 505"/>
                  <a:gd name="T8" fmla="*/ 108 w 414"/>
                  <a:gd name="T9" fmla="*/ 4 h 505"/>
                  <a:gd name="T10" fmla="*/ 5 w 414"/>
                  <a:gd name="T11" fmla="*/ 120 h 505"/>
                  <a:gd name="T12" fmla="*/ 33 w 414"/>
                  <a:gd name="T13" fmla="*/ 221 h 505"/>
                  <a:gd name="T14" fmla="*/ 38 w 414"/>
                  <a:gd name="T15" fmla="*/ 357 h 505"/>
                  <a:gd name="T16" fmla="*/ 319 w 414"/>
                  <a:gd name="T17" fmla="*/ 458 h 505"/>
                  <a:gd name="T18" fmla="*/ 344 w 414"/>
                  <a:gd name="T19" fmla="*/ 446 h 505"/>
                  <a:gd name="T20" fmla="*/ 398 w 414"/>
                  <a:gd name="T21" fmla="*/ 307 h 505"/>
                  <a:gd name="T22" fmla="*/ 377 w 414"/>
                  <a:gd name="T23" fmla="*/ 21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4" h="505">
                    <a:moveTo>
                      <a:pt x="377" y="215"/>
                    </a:moveTo>
                    <a:cubicBezTo>
                      <a:pt x="414" y="174"/>
                      <a:pt x="413" y="110"/>
                      <a:pt x="374" y="70"/>
                    </a:cubicBezTo>
                    <a:cubicBezTo>
                      <a:pt x="340" y="35"/>
                      <a:pt x="289" y="28"/>
                      <a:pt x="249" y="49"/>
                    </a:cubicBezTo>
                    <a:cubicBezTo>
                      <a:pt x="219" y="19"/>
                      <a:pt x="178" y="0"/>
                      <a:pt x="132" y="0"/>
                    </a:cubicBezTo>
                    <a:cubicBezTo>
                      <a:pt x="124" y="0"/>
                      <a:pt x="108" y="3"/>
                      <a:pt x="108" y="4"/>
                    </a:cubicBezTo>
                    <a:cubicBezTo>
                      <a:pt x="54" y="18"/>
                      <a:pt x="12" y="62"/>
                      <a:pt x="5" y="120"/>
                    </a:cubicBezTo>
                    <a:cubicBezTo>
                      <a:pt x="0" y="157"/>
                      <a:pt x="11" y="193"/>
                      <a:pt x="33" y="221"/>
                    </a:cubicBezTo>
                    <a:cubicBezTo>
                      <a:pt x="19" y="265"/>
                      <a:pt x="20" y="312"/>
                      <a:pt x="38" y="357"/>
                    </a:cubicBezTo>
                    <a:cubicBezTo>
                      <a:pt x="82" y="460"/>
                      <a:pt x="208" y="505"/>
                      <a:pt x="319" y="458"/>
                    </a:cubicBezTo>
                    <a:cubicBezTo>
                      <a:pt x="327" y="454"/>
                      <a:pt x="336" y="450"/>
                      <a:pt x="344" y="446"/>
                    </a:cubicBezTo>
                    <a:cubicBezTo>
                      <a:pt x="344" y="446"/>
                      <a:pt x="404" y="391"/>
                      <a:pt x="398" y="307"/>
                    </a:cubicBezTo>
                    <a:cubicBezTo>
                      <a:pt x="396" y="274"/>
                      <a:pt x="391" y="242"/>
                      <a:pt x="377" y="215"/>
                    </a:cubicBezTo>
                    <a:close/>
                  </a:path>
                </a:pathLst>
              </a:custGeom>
              <a:solidFill>
                <a:srgbClr val="A07C4B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: Shape 49">
                <a:extLst>
                  <a:ext uri="{FF2B5EF4-FFF2-40B4-BE49-F238E27FC236}">
                    <a16:creationId xmlns:a16="http://schemas.microsoft.com/office/drawing/2014/main" id="{8D7F6957-3512-BB18-D792-B6F92E7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372" y="3748771"/>
                <a:ext cx="2214668" cy="1843919"/>
              </a:xfrm>
              <a:custGeom>
                <a:avLst/>
                <a:gdLst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287080 w 2382017"/>
                  <a:gd name="connsiteY5" fmla="*/ 2751692 h 2751705"/>
                  <a:gd name="connsiteX6" fmla="*/ 2318383 w 2382017"/>
                  <a:gd name="connsiteY6" fmla="*/ 2722929 h 2751705"/>
                  <a:gd name="connsiteX7" fmla="*/ 2381947 w 2382017"/>
                  <a:gd name="connsiteY7" fmla="*/ 2664523 h 2751705"/>
                  <a:gd name="connsiteX8" fmla="*/ 2379382 w 2382017"/>
                  <a:gd name="connsiteY8" fmla="*/ 2661959 h 2751705"/>
                  <a:gd name="connsiteX9" fmla="*/ 2309838 w 2382017"/>
                  <a:gd name="connsiteY9" fmla="*/ 2634369 h 2751705"/>
                  <a:gd name="connsiteX10" fmla="*/ 2246633 w 2382017"/>
                  <a:gd name="connsiteY10" fmla="*/ 2596816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18383 w 2382017"/>
                  <a:gd name="connsiteY5" fmla="*/ 2722929 h 2751705"/>
                  <a:gd name="connsiteX6" fmla="*/ 2381947 w 2382017"/>
                  <a:gd name="connsiteY6" fmla="*/ 2664523 h 2751705"/>
                  <a:gd name="connsiteX7" fmla="*/ 2379382 w 2382017"/>
                  <a:gd name="connsiteY7" fmla="*/ 2661959 h 2751705"/>
                  <a:gd name="connsiteX8" fmla="*/ 2309838 w 2382017"/>
                  <a:gd name="connsiteY8" fmla="*/ 2634369 h 2751705"/>
                  <a:gd name="connsiteX9" fmla="*/ 2246633 w 2382017"/>
                  <a:gd name="connsiteY9" fmla="*/ 2596816 h 2751705"/>
                  <a:gd name="connsiteX10" fmla="*/ 2246662 w 2382017"/>
                  <a:gd name="connsiteY10" fmla="*/ 2596804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304981 w 2382017"/>
                  <a:gd name="connsiteY14" fmla="*/ 30851 h 2751705"/>
                  <a:gd name="connsiteX15" fmla="*/ 1014635 w 2382017"/>
                  <a:gd name="connsiteY15" fmla="*/ 2279 h 2751705"/>
                  <a:gd name="connsiteX16" fmla="*/ 1188833 w 2382017"/>
                  <a:gd name="connsiteY16" fmla="*/ 20146 h 2751705"/>
                  <a:gd name="connsiteX17" fmla="*/ 1269119 w 2382017"/>
                  <a:gd name="connsiteY17" fmla="*/ 54522 h 2751705"/>
                  <a:gd name="connsiteX18" fmla="*/ 1269071 w 2382017"/>
                  <a:gd name="connsiteY18" fmla="*/ 54551 h 2751705"/>
                  <a:gd name="connsiteX19" fmla="*/ 1122973 w 2382017"/>
                  <a:gd name="connsiteY19" fmla="*/ 277596 h 2751705"/>
                  <a:gd name="connsiteX20" fmla="*/ 1627907 w 2382017"/>
                  <a:gd name="connsiteY20" fmla="*/ 1056971 h 2751705"/>
                  <a:gd name="connsiteX21" fmla="*/ 1878412 w 2382017"/>
                  <a:gd name="connsiteY21" fmla="*/ 1085092 h 2751705"/>
                  <a:gd name="connsiteX22" fmla="*/ 1940535 w 2382017"/>
                  <a:gd name="connsiteY22" fmla="*/ 1079192 h 2751705"/>
                  <a:gd name="connsiteX23" fmla="*/ 1858809 w 2382017"/>
                  <a:gd name="connsiteY23" fmla="*/ 1151642 h 2751705"/>
                  <a:gd name="connsiteX24" fmla="*/ 1715203 w 2382017"/>
                  <a:gd name="connsiteY24" fmla="*/ 1543965 h 2751705"/>
                  <a:gd name="connsiteX25" fmla="*/ 1666479 w 2382017"/>
                  <a:gd name="connsiteY25" fmla="*/ 1531144 h 2751705"/>
                  <a:gd name="connsiteX26" fmla="*/ 739964 w 2382017"/>
                  <a:gd name="connsiteY26" fmla="*/ 1611601 h 2751705"/>
                  <a:gd name="connsiteX27" fmla="*/ 733019 w 2382017"/>
                  <a:gd name="connsiteY27" fmla="*/ 1615678 h 2751705"/>
                  <a:gd name="connsiteX28" fmla="*/ 742011 w 2382017"/>
                  <a:gd name="connsiteY28" fmla="*/ 1569837 h 2751705"/>
                  <a:gd name="connsiteX29" fmla="*/ 743543 w 2382017"/>
                  <a:gd name="connsiteY29" fmla="*/ 1492698 h 2751705"/>
                  <a:gd name="connsiteX30" fmla="*/ 689699 w 2382017"/>
                  <a:gd name="connsiteY30" fmla="*/ 1256843 h 2751705"/>
                  <a:gd name="connsiteX31" fmla="*/ 682006 w 2382017"/>
                  <a:gd name="connsiteY31" fmla="*/ 885116 h 2751705"/>
                  <a:gd name="connsiteX32" fmla="*/ 361500 w 2382017"/>
                  <a:gd name="connsiteY32" fmla="*/ 831280 h 2751705"/>
                  <a:gd name="connsiteX33" fmla="*/ 61507 w 2382017"/>
                  <a:gd name="connsiteY33" fmla="*/ 705662 h 2751705"/>
                  <a:gd name="connsiteX34" fmla="*/ 6701 w 2382017"/>
                  <a:gd name="connsiteY34" fmla="*/ 713233 h 2751705"/>
                  <a:gd name="connsiteX35" fmla="*/ 0 w 2382017"/>
                  <a:gd name="connsiteY35" fmla="*/ 715904 h 2751705"/>
                  <a:gd name="connsiteX36" fmla="*/ 21970 w 2382017"/>
                  <a:gd name="connsiteY36" fmla="*/ 608104 h 2751705"/>
                  <a:gd name="connsiteX37" fmla="*/ 230744 w 2382017"/>
                  <a:gd name="connsiteY37" fmla="*/ 316068 h 2751705"/>
                  <a:gd name="connsiteX38" fmla="*/ 699973 w 2382017"/>
                  <a:gd name="connsiteY38" fmla="*/ 187876 h 2751705"/>
                  <a:gd name="connsiteX39" fmla="*/ 925613 w 2382017"/>
                  <a:gd name="connsiteY39" fmla="*/ 21227 h 2751705"/>
                  <a:gd name="connsiteX40" fmla="*/ 1014635 w 2382017"/>
                  <a:gd name="connsiteY40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81947 w 2382017"/>
                  <a:gd name="connsiteY5" fmla="*/ 2664523 h 2751705"/>
                  <a:gd name="connsiteX6" fmla="*/ 2379382 w 2382017"/>
                  <a:gd name="connsiteY6" fmla="*/ 2661959 h 2751705"/>
                  <a:gd name="connsiteX7" fmla="*/ 2309838 w 2382017"/>
                  <a:gd name="connsiteY7" fmla="*/ 2634369 h 2751705"/>
                  <a:gd name="connsiteX8" fmla="*/ 2246633 w 2382017"/>
                  <a:gd name="connsiteY8" fmla="*/ 2596816 h 2751705"/>
                  <a:gd name="connsiteX9" fmla="*/ 2246662 w 2382017"/>
                  <a:gd name="connsiteY9" fmla="*/ 2596804 h 2751705"/>
                  <a:gd name="connsiteX10" fmla="*/ 1304981 w 2382017"/>
                  <a:gd name="connsiteY10" fmla="*/ 30851 h 2751705"/>
                  <a:gd name="connsiteX11" fmla="*/ 1305449 w 2382017"/>
                  <a:gd name="connsiteY11" fmla="*/ 32279 h 2751705"/>
                  <a:gd name="connsiteX12" fmla="*/ 1270903 w 2382017"/>
                  <a:gd name="connsiteY12" fmla="*/ 53430 h 2751705"/>
                  <a:gd name="connsiteX13" fmla="*/ 1304981 w 2382017"/>
                  <a:gd name="connsiteY13" fmla="*/ 30851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79382 w 2382017"/>
                  <a:gd name="connsiteY5" fmla="*/ 2661959 h 2664535"/>
                  <a:gd name="connsiteX6" fmla="*/ 2309838 w 2382017"/>
                  <a:gd name="connsiteY6" fmla="*/ 2634369 h 2664535"/>
                  <a:gd name="connsiteX7" fmla="*/ 2246633 w 2382017"/>
                  <a:gd name="connsiteY7" fmla="*/ 2596816 h 2664535"/>
                  <a:gd name="connsiteX8" fmla="*/ 2246662 w 2382017"/>
                  <a:gd name="connsiteY8" fmla="*/ 2596804 h 2664535"/>
                  <a:gd name="connsiteX9" fmla="*/ 1304981 w 2382017"/>
                  <a:gd name="connsiteY9" fmla="*/ 30851 h 2664535"/>
                  <a:gd name="connsiteX10" fmla="*/ 1305449 w 2382017"/>
                  <a:gd name="connsiteY10" fmla="*/ 32279 h 2664535"/>
                  <a:gd name="connsiteX11" fmla="*/ 1270903 w 2382017"/>
                  <a:gd name="connsiteY11" fmla="*/ 53430 h 2664535"/>
                  <a:gd name="connsiteX12" fmla="*/ 1304981 w 2382017"/>
                  <a:gd name="connsiteY12" fmla="*/ 30851 h 2664535"/>
                  <a:gd name="connsiteX13" fmla="*/ 1014635 w 2382017"/>
                  <a:gd name="connsiteY13" fmla="*/ 2279 h 2664535"/>
                  <a:gd name="connsiteX14" fmla="*/ 1188833 w 2382017"/>
                  <a:gd name="connsiteY14" fmla="*/ 20146 h 2664535"/>
                  <a:gd name="connsiteX15" fmla="*/ 1269119 w 2382017"/>
                  <a:gd name="connsiteY15" fmla="*/ 54522 h 2664535"/>
                  <a:gd name="connsiteX16" fmla="*/ 1269071 w 2382017"/>
                  <a:gd name="connsiteY16" fmla="*/ 54551 h 2664535"/>
                  <a:gd name="connsiteX17" fmla="*/ 1122973 w 2382017"/>
                  <a:gd name="connsiteY17" fmla="*/ 277596 h 2664535"/>
                  <a:gd name="connsiteX18" fmla="*/ 1627907 w 2382017"/>
                  <a:gd name="connsiteY18" fmla="*/ 1056971 h 2664535"/>
                  <a:gd name="connsiteX19" fmla="*/ 1878412 w 2382017"/>
                  <a:gd name="connsiteY19" fmla="*/ 1085092 h 2664535"/>
                  <a:gd name="connsiteX20" fmla="*/ 1940535 w 2382017"/>
                  <a:gd name="connsiteY20" fmla="*/ 1079192 h 2664535"/>
                  <a:gd name="connsiteX21" fmla="*/ 1858809 w 2382017"/>
                  <a:gd name="connsiteY21" fmla="*/ 1151642 h 2664535"/>
                  <a:gd name="connsiteX22" fmla="*/ 1715203 w 2382017"/>
                  <a:gd name="connsiteY22" fmla="*/ 1543965 h 2664535"/>
                  <a:gd name="connsiteX23" fmla="*/ 1666479 w 2382017"/>
                  <a:gd name="connsiteY23" fmla="*/ 1531144 h 2664535"/>
                  <a:gd name="connsiteX24" fmla="*/ 739964 w 2382017"/>
                  <a:gd name="connsiteY24" fmla="*/ 1611601 h 2664535"/>
                  <a:gd name="connsiteX25" fmla="*/ 733019 w 2382017"/>
                  <a:gd name="connsiteY25" fmla="*/ 1615678 h 2664535"/>
                  <a:gd name="connsiteX26" fmla="*/ 742011 w 2382017"/>
                  <a:gd name="connsiteY26" fmla="*/ 1569837 h 2664535"/>
                  <a:gd name="connsiteX27" fmla="*/ 743543 w 2382017"/>
                  <a:gd name="connsiteY27" fmla="*/ 1492698 h 2664535"/>
                  <a:gd name="connsiteX28" fmla="*/ 689699 w 2382017"/>
                  <a:gd name="connsiteY28" fmla="*/ 1256843 h 2664535"/>
                  <a:gd name="connsiteX29" fmla="*/ 682006 w 2382017"/>
                  <a:gd name="connsiteY29" fmla="*/ 885116 h 2664535"/>
                  <a:gd name="connsiteX30" fmla="*/ 361500 w 2382017"/>
                  <a:gd name="connsiteY30" fmla="*/ 831280 h 2664535"/>
                  <a:gd name="connsiteX31" fmla="*/ 61507 w 2382017"/>
                  <a:gd name="connsiteY31" fmla="*/ 705662 h 2664535"/>
                  <a:gd name="connsiteX32" fmla="*/ 6701 w 2382017"/>
                  <a:gd name="connsiteY32" fmla="*/ 713233 h 2664535"/>
                  <a:gd name="connsiteX33" fmla="*/ 0 w 2382017"/>
                  <a:gd name="connsiteY33" fmla="*/ 715904 h 2664535"/>
                  <a:gd name="connsiteX34" fmla="*/ 21970 w 2382017"/>
                  <a:gd name="connsiteY34" fmla="*/ 608104 h 2664535"/>
                  <a:gd name="connsiteX35" fmla="*/ 230744 w 2382017"/>
                  <a:gd name="connsiteY35" fmla="*/ 316068 h 2664535"/>
                  <a:gd name="connsiteX36" fmla="*/ 699973 w 2382017"/>
                  <a:gd name="connsiteY36" fmla="*/ 187876 h 2664535"/>
                  <a:gd name="connsiteX37" fmla="*/ 925613 w 2382017"/>
                  <a:gd name="connsiteY37" fmla="*/ 21227 h 2664535"/>
                  <a:gd name="connsiteX38" fmla="*/ 1014635 w 2382017"/>
                  <a:gd name="connsiteY38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09838 w 2382017"/>
                  <a:gd name="connsiteY5" fmla="*/ 2634369 h 2664535"/>
                  <a:gd name="connsiteX6" fmla="*/ 2246633 w 2382017"/>
                  <a:gd name="connsiteY6" fmla="*/ 2596816 h 2664535"/>
                  <a:gd name="connsiteX7" fmla="*/ 2246662 w 2382017"/>
                  <a:gd name="connsiteY7" fmla="*/ 2596804 h 2664535"/>
                  <a:gd name="connsiteX8" fmla="*/ 1304981 w 2382017"/>
                  <a:gd name="connsiteY8" fmla="*/ 30851 h 2664535"/>
                  <a:gd name="connsiteX9" fmla="*/ 1305449 w 2382017"/>
                  <a:gd name="connsiteY9" fmla="*/ 32279 h 2664535"/>
                  <a:gd name="connsiteX10" fmla="*/ 1270903 w 2382017"/>
                  <a:gd name="connsiteY10" fmla="*/ 53430 h 2664535"/>
                  <a:gd name="connsiteX11" fmla="*/ 1304981 w 2382017"/>
                  <a:gd name="connsiteY11" fmla="*/ 30851 h 2664535"/>
                  <a:gd name="connsiteX12" fmla="*/ 1014635 w 2382017"/>
                  <a:gd name="connsiteY12" fmla="*/ 2279 h 2664535"/>
                  <a:gd name="connsiteX13" fmla="*/ 1188833 w 2382017"/>
                  <a:gd name="connsiteY13" fmla="*/ 20146 h 2664535"/>
                  <a:gd name="connsiteX14" fmla="*/ 1269119 w 2382017"/>
                  <a:gd name="connsiteY14" fmla="*/ 54522 h 2664535"/>
                  <a:gd name="connsiteX15" fmla="*/ 1269071 w 2382017"/>
                  <a:gd name="connsiteY15" fmla="*/ 54551 h 2664535"/>
                  <a:gd name="connsiteX16" fmla="*/ 1122973 w 2382017"/>
                  <a:gd name="connsiteY16" fmla="*/ 277596 h 2664535"/>
                  <a:gd name="connsiteX17" fmla="*/ 1627907 w 2382017"/>
                  <a:gd name="connsiteY17" fmla="*/ 1056971 h 2664535"/>
                  <a:gd name="connsiteX18" fmla="*/ 1878412 w 2382017"/>
                  <a:gd name="connsiteY18" fmla="*/ 1085092 h 2664535"/>
                  <a:gd name="connsiteX19" fmla="*/ 1940535 w 2382017"/>
                  <a:gd name="connsiteY19" fmla="*/ 1079192 h 2664535"/>
                  <a:gd name="connsiteX20" fmla="*/ 1858809 w 2382017"/>
                  <a:gd name="connsiteY20" fmla="*/ 1151642 h 2664535"/>
                  <a:gd name="connsiteX21" fmla="*/ 1715203 w 2382017"/>
                  <a:gd name="connsiteY21" fmla="*/ 1543965 h 2664535"/>
                  <a:gd name="connsiteX22" fmla="*/ 1666479 w 2382017"/>
                  <a:gd name="connsiteY22" fmla="*/ 1531144 h 2664535"/>
                  <a:gd name="connsiteX23" fmla="*/ 739964 w 2382017"/>
                  <a:gd name="connsiteY23" fmla="*/ 1611601 h 2664535"/>
                  <a:gd name="connsiteX24" fmla="*/ 733019 w 2382017"/>
                  <a:gd name="connsiteY24" fmla="*/ 1615678 h 2664535"/>
                  <a:gd name="connsiteX25" fmla="*/ 742011 w 2382017"/>
                  <a:gd name="connsiteY25" fmla="*/ 1569837 h 2664535"/>
                  <a:gd name="connsiteX26" fmla="*/ 743543 w 2382017"/>
                  <a:gd name="connsiteY26" fmla="*/ 1492698 h 2664535"/>
                  <a:gd name="connsiteX27" fmla="*/ 689699 w 2382017"/>
                  <a:gd name="connsiteY27" fmla="*/ 1256843 h 2664535"/>
                  <a:gd name="connsiteX28" fmla="*/ 682006 w 2382017"/>
                  <a:gd name="connsiteY28" fmla="*/ 885116 h 2664535"/>
                  <a:gd name="connsiteX29" fmla="*/ 361500 w 2382017"/>
                  <a:gd name="connsiteY29" fmla="*/ 831280 h 2664535"/>
                  <a:gd name="connsiteX30" fmla="*/ 61507 w 2382017"/>
                  <a:gd name="connsiteY30" fmla="*/ 705662 h 2664535"/>
                  <a:gd name="connsiteX31" fmla="*/ 6701 w 2382017"/>
                  <a:gd name="connsiteY31" fmla="*/ 713233 h 2664535"/>
                  <a:gd name="connsiteX32" fmla="*/ 0 w 2382017"/>
                  <a:gd name="connsiteY32" fmla="*/ 715904 h 2664535"/>
                  <a:gd name="connsiteX33" fmla="*/ 21970 w 2382017"/>
                  <a:gd name="connsiteY33" fmla="*/ 608104 h 2664535"/>
                  <a:gd name="connsiteX34" fmla="*/ 230744 w 2382017"/>
                  <a:gd name="connsiteY34" fmla="*/ 316068 h 2664535"/>
                  <a:gd name="connsiteX35" fmla="*/ 699973 w 2382017"/>
                  <a:gd name="connsiteY35" fmla="*/ 187876 h 2664535"/>
                  <a:gd name="connsiteX36" fmla="*/ 925613 w 2382017"/>
                  <a:gd name="connsiteY36" fmla="*/ 21227 h 2664535"/>
                  <a:gd name="connsiteX37" fmla="*/ 1014635 w 2382017"/>
                  <a:gd name="connsiteY37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09838 w 2382017"/>
                  <a:gd name="connsiteY4" fmla="*/ 2634369 h 2664535"/>
                  <a:gd name="connsiteX5" fmla="*/ 2246633 w 2382017"/>
                  <a:gd name="connsiteY5" fmla="*/ 2596816 h 2664535"/>
                  <a:gd name="connsiteX6" fmla="*/ 2246662 w 2382017"/>
                  <a:gd name="connsiteY6" fmla="*/ 2596804 h 2664535"/>
                  <a:gd name="connsiteX7" fmla="*/ 1304981 w 2382017"/>
                  <a:gd name="connsiteY7" fmla="*/ 30851 h 2664535"/>
                  <a:gd name="connsiteX8" fmla="*/ 1305449 w 2382017"/>
                  <a:gd name="connsiteY8" fmla="*/ 32279 h 2664535"/>
                  <a:gd name="connsiteX9" fmla="*/ 1270903 w 2382017"/>
                  <a:gd name="connsiteY9" fmla="*/ 53430 h 2664535"/>
                  <a:gd name="connsiteX10" fmla="*/ 1304981 w 2382017"/>
                  <a:gd name="connsiteY10" fmla="*/ 30851 h 2664535"/>
                  <a:gd name="connsiteX11" fmla="*/ 1014635 w 2382017"/>
                  <a:gd name="connsiteY11" fmla="*/ 2279 h 2664535"/>
                  <a:gd name="connsiteX12" fmla="*/ 1188833 w 2382017"/>
                  <a:gd name="connsiteY12" fmla="*/ 20146 h 2664535"/>
                  <a:gd name="connsiteX13" fmla="*/ 1269119 w 2382017"/>
                  <a:gd name="connsiteY13" fmla="*/ 54522 h 2664535"/>
                  <a:gd name="connsiteX14" fmla="*/ 1269071 w 2382017"/>
                  <a:gd name="connsiteY14" fmla="*/ 54551 h 2664535"/>
                  <a:gd name="connsiteX15" fmla="*/ 1122973 w 2382017"/>
                  <a:gd name="connsiteY15" fmla="*/ 277596 h 2664535"/>
                  <a:gd name="connsiteX16" fmla="*/ 1627907 w 2382017"/>
                  <a:gd name="connsiteY16" fmla="*/ 1056971 h 2664535"/>
                  <a:gd name="connsiteX17" fmla="*/ 1878412 w 2382017"/>
                  <a:gd name="connsiteY17" fmla="*/ 1085092 h 2664535"/>
                  <a:gd name="connsiteX18" fmla="*/ 1940535 w 2382017"/>
                  <a:gd name="connsiteY18" fmla="*/ 1079192 h 2664535"/>
                  <a:gd name="connsiteX19" fmla="*/ 1858809 w 2382017"/>
                  <a:gd name="connsiteY19" fmla="*/ 1151642 h 2664535"/>
                  <a:gd name="connsiteX20" fmla="*/ 1715203 w 2382017"/>
                  <a:gd name="connsiteY20" fmla="*/ 1543965 h 2664535"/>
                  <a:gd name="connsiteX21" fmla="*/ 1666479 w 2382017"/>
                  <a:gd name="connsiteY21" fmla="*/ 1531144 h 2664535"/>
                  <a:gd name="connsiteX22" fmla="*/ 739964 w 2382017"/>
                  <a:gd name="connsiteY22" fmla="*/ 1611601 h 2664535"/>
                  <a:gd name="connsiteX23" fmla="*/ 733019 w 2382017"/>
                  <a:gd name="connsiteY23" fmla="*/ 1615678 h 2664535"/>
                  <a:gd name="connsiteX24" fmla="*/ 742011 w 2382017"/>
                  <a:gd name="connsiteY24" fmla="*/ 1569837 h 2664535"/>
                  <a:gd name="connsiteX25" fmla="*/ 743543 w 2382017"/>
                  <a:gd name="connsiteY25" fmla="*/ 1492698 h 2664535"/>
                  <a:gd name="connsiteX26" fmla="*/ 689699 w 2382017"/>
                  <a:gd name="connsiteY26" fmla="*/ 1256843 h 2664535"/>
                  <a:gd name="connsiteX27" fmla="*/ 682006 w 2382017"/>
                  <a:gd name="connsiteY27" fmla="*/ 885116 h 2664535"/>
                  <a:gd name="connsiteX28" fmla="*/ 361500 w 2382017"/>
                  <a:gd name="connsiteY28" fmla="*/ 831280 h 2664535"/>
                  <a:gd name="connsiteX29" fmla="*/ 61507 w 2382017"/>
                  <a:gd name="connsiteY29" fmla="*/ 705662 h 2664535"/>
                  <a:gd name="connsiteX30" fmla="*/ 6701 w 2382017"/>
                  <a:gd name="connsiteY30" fmla="*/ 713233 h 2664535"/>
                  <a:gd name="connsiteX31" fmla="*/ 0 w 2382017"/>
                  <a:gd name="connsiteY31" fmla="*/ 715904 h 2664535"/>
                  <a:gd name="connsiteX32" fmla="*/ 21970 w 2382017"/>
                  <a:gd name="connsiteY32" fmla="*/ 608104 h 2664535"/>
                  <a:gd name="connsiteX33" fmla="*/ 230744 w 2382017"/>
                  <a:gd name="connsiteY33" fmla="*/ 316068 h 2664535"/>
                  <a:gd name="connsiteX34" fmla="*/ 699973 w 2382017"/>
                  <a:gd name="connsiteY34" fmla="*/ 187876 h 2664535"/>
                  <a:gd name="connsiteX35" fmla="*/ 925613 w 2382017"/>
                  <a:gd name="connsiteY35" fmla="*/ 21227 h 2664535"/>
                  <a:gd name="connsiteX36" fmla="*/ 1014635 w 2382017"/>
                  <a:gd name="connsiteY36" fmla="*/ 2279 h 2664535"/>
                  <a:gd name="connsiteX0" fmla="*/ 2246662 w 2379453"/>
                  <a:gd name="connsiteY0" fmla="*/ 2596804 h 2661971"/>
                  <a:gd name="connsiteX1" fmla="*/ 2309917 w 2379453"/>
                  <a:gd name="connsiteY1" fmla="*/ 2634385 h 2661971"/>
                  <a:gd name="connsiteX2" fmla="*/ 2379453 w 2379453"/>
                  <a:gd name="connsiteY2" fmla="*/ 2661971 h 2661971"/>
                  <a:gd name="connsiteX3" fmla="*/ 2309838 w 2379453"/>
                  <a:gd name="connsiteY3" fmla="*/ 2634369 h 2661971"/>
                  <a:gd name="connsiteX4" fmla="*/ 2246633 w 2379453"/>
                  <a:gd name="connsiteY4" fmla="*/ 2596816 h 2661971"/>
                  <a:gd name="connsiteX5" fmla="*/ 2246662 w 2379453"/>
                  <a:gd name="connsiteY5" fmla="*/ 2596804 h 2661971"/>
                  <a:gd name="connsiteX6" fmla="*/ 1304981 w 2379453"/>
                  <a:gd name="connsiteY6" fmla="*/ 30851 h 2661971"/>
                  <a:gd name="connsiteX7" fmla="*/ 1305449 w 2379453"/>
                  <a:gd name="connsiteY7" fmla="*/ 32279 h 2661971"/>
                  <a:gd name="connsiteX8" fmla="*/ 1270903 w 2379453"/>
                  <a:gd name="connsiteY8" fmla="*/ 53430 h 2661971"/>
                  <a:gd name="connsiteX9" fmla="*/ 1304981 w 2379453"/>
                  <a:gd name="connsiteY9" fmla="*/ 30851 h 2661971"/>
                  <a:gd name="connsiteX10" fmla="*/ 1014635 w 2379453"/>
                  <a:gd name="connsiteY10" fmla="*/ 2279 h 2661971"/>
                  <a:gd name="connsiteX11" fmla="*/ 1188833 w 2379453"/>
                  <a:gd name="connsiteY11" fmla="*/ 20146 h 2661971"/>
                  <a:gd name="connsiteX12" fmla="*/ 1269119 w 2379453"/>
                  <a:gd name="connsiteY12" fmla="*/ 54522 h 2661971"/>
                  <a:gd name="connsiteX13" fmla="*/ 1269071 w 2379453"/>
                  <a:gd name="connsiteY13" fmla="*/ 54551 h 2661971"/>
                  <a:gd name="connsiteX14" fmla="*/ 1122973 w 2379453"/>
                  <a:gd name="connsiteY14" fmla="*/ 277596 h 2661971"/>
                  <a:gd name="connsiteX15" fmla="*/ 1627907 w 2379453"/>
                  <a:gd name="connsiteY15" fmla="*/ 1056971 h 2661971"/>
                  <a:gd name="connsiteX16" fmla="*/ 1878412 w 2379453"/>
                  <a:gd name="connsiteY16" fmla="*/ 1085092 h 2661971"/>
                  <a:gd name="connsiteX17" fmla="*/ 1940535 w 2379453"/>
                  <a:gd name="connsiteY17" fmla="*/ 1079192 h 2661971"/>
                  <a:gd name="connsiteX18" fmla="*/ 1858809 w 2379453"/>
                  <a:gd name="connsiteY18" fmla="*/ 1151642 h 2661971"/>
                  <a:gd name="connsiteX19" fmla="*/ 1715203 w 2379453"/>
                  <a:gd name="connsiteY19" fmla="*/ 1543965 h 2661971"/>
                  <a:gd name="connsiteX20" fmla="*/ 1666479 w 2379453"/>
                  <a:gd name="connsiteY20" fmla="*/ 1531144 h 2661971"/>
                  <a:gd name="connsiteX21" fmla="*/ 739964 w 2379453"/>
                  <a:gd name="connsiteY21" fmla="*/ 1611601 h 2661971"/>
                  <a:gd name="connsiteX22" fmla="*/ 733019 w 2379453"/>
                  <a:gd name="connsiteY22" fmla="*/ 1615678 h 2661971"/>
                  <a:gd name="connsiteX23" fmla="*/ 742011 w 2379453"/>
                  <a:gd name="connsiteY23" fmla="*/ 1569837 h 2661971"/>
                  <a:gd name="connsiteX24" fmla="*/ 743543 w 2379453"/>
                  <a:gd name="connsiteY24" fmla="*/ 1492698 h 2661971"/>
                  <a:gd name="connsiteX25" fmla="*/ 689699 w 2379453"/>
                  <a:gd name="connsiteY25" fmla="*/ 1256843 h 2661971"/>
                  <a:gd name="connsiteX26" fmla="*/ 682006 w 2379453"/>
                  <a:gd name="connsiteY26" fmla="*/ 885116 h 2661971"/>
                  <a:gd name="connsiteX27" fmla="*/ 361500 w 2379453"/>
                  <a:gd name="connsiteY27" fmla="*/ 831280 h 2661971"/>
                  <a:gd name="connsiteX28" fmla="*/ 61507 w 2379453"/>
                  <a:gd name="connsiteY28" fmla="*/ 705662 h 2661971"/>
                  <a:gd name="connsiteX29" fmla="*/ 6701 w 2379453"/>
                  <a:gd name="connsiteY29" fmla="*/ 713233 h 2661971"/>
                  <a:gd name="connsiteX30" fmla="*/ 0 w 2379453"/>
                  <a:gd name="connsiteY30" fmla="*/ 715904 h 2661971"/>
                  <a:gd name="connsiteX31" fmla="*/ 21970 w 2379453"/>
                  <a:gd name="connsiteY31" fmla="*/ 608104 h 2661971"/>
                  <a:gd name="connsiteX32" fmla="*/ 230744 w 2379453"/>
                  <a:gd name="connsiteY32" fmla="*/ 316068 h 2661971"/>
                  <a:gd name="connsiteX33" fmla="*/ 699973 w 2379453"/>
                  <a:gd name="connsiteY33" fmla="*/ 187876 h 2661971"/>
                  <a:gd name="connsiteX34" fmla="*/ 925613 w 2379453"/>
                  <a:gd name="connsiteY34" fmla="*/ 21227 h 2661971"/>
                  <a:gd name="connsiteX35" fmla="*/ 1014635 w 2379453"/>
                  <a:gd name="connsiteY35" fmla="*/ 2279 h 2661971"/>
                  <a:gd name="connsiteX0" fmla="*/ 2246662 w 2317781"/>
                  <a:gd name="connsiteY0" fmla="*/ 2596804 h 2639073"/>
                  <a:gd name="connsiteX1" fmla="*/ 2309917 w 2317781"/>
                  <a:gd name="connsiteY1" fmla="*/ 2634385 h 2639073"/>
                  <a:gd name="connsiteX2" fmla="*/ 2309838 w 2317781"/>
                  <a:gd name="connsiteY2" fmla="*/ 2634369 h 2639073"/>
                  <a:gd name="connsiteX3" fmla="*/ 2246633 w 2317781"/>
                  <a:gd name="connsiteY3" fmla="*/ 2596816 h 2639073"/>
                  <a:gd name="connsiteX4" fmla="*/ 2246662 w 2317781"/>
                  <a:gd name="connsiteY4" fmla="*/ 2596804 h 2639073"/>
                  <a:gd name="connsiteX5" fmla="*/ 1304981 w 2317781"/>
                  <a:gd name="connsiteY5" fmla="*/ 30851 h 2639073"/>
                  <a:gd name="connsiteX6" fmla="*/ 1305449 w 2317781"/>
                  <a:gd name="connsiteY6" fmla="*/ 32279 h 2639073"/>
                  <a:gd name="connsiteX7" fmla="*/ 1270903 w 2317781"/>
                  <a:gd name="connsiteY7" fmla="*/ 53430 h 2639073"/>
                  <a:gd name="connsiteX8" fmla="*/ 1304981 w 2317781"/>
                  <a:gd name="connsiteY8" fmla="*/ 30851 h 2639073"/>
                  <a:gd name="connsiteX9" fmla="*/ 1014635 w 2317781"/>
                  <a:gd name="connsiteY9" fmla="*/ 2279 h 2639073"/>
                  <a:gd name="connsiteX10" fmla="*/ 1188833 w 2317781"/>
                  <a:gd name="connsiteY10" fmla="*/ 20146 h 2639073"/>
                  <a:gd name="connsiteX11" fmla="*/ 1269119 w 2317781"/>
                  <a:gd name="connsiteY11" fmla="*/ 54522 h 2639073"/>
                  <a:gd name="connsiteX12" fmla="*/ 1269071 w 2317781"/>
                  <a:gd name="connsiteY12" fmla="*/ 54551 h 2639073"/>
                  <a:gd name="connsiteX13" fmla="*/ 1122973 w 2317781"/>
                  <a:gd name="connsiteY13" fmla="*/ 277596 h 2639073"/>
                  <a:gd name="connsiteX14" fmla="*/ 1627907 w 2317781"/>
                  <a:gd name="connsiteY14" fmla="*/ 1056971 h 2639073"/>
                  <a:gd name="connsiteX15" fmla="*/ 1878412 w 2317781"/>
                  <a:gd name="connsiteY15" fmla="*/ 1085092 h 2639073"/>
                  <a:gd name="connsiteX16" fmla="*/ 1940535 w 2317781"/>
                  <a:gd name="connsiteY16" fmla="*/ 1079192 h 2639073"/>
                  <a:gd name="connsiteX17" fmla="*/ 1858809 w 2317781"/>
                  <a:gd name="connsiteY17" fmla="*/ 1151642 h 2639073"/>
                  <a:gd name="connsiteX18" fmla="*/ 1715203 w 2317781"/>
                  <a:gd name="connsiteY18" fmla="*/ 1543965 h 2639073"/>
                  <a:gd name="connsiteX19" fmla="*/ 1666479 w 2317781"/>
                  <a:gd name="connsiteY19" fmla="*/ 1531144 h 2639073"/>
                  <a:gd name="connsiteX20" fmla="*/ 739964 w 2317781"/>
                  <a:gd name="connsiteY20" fmla="*/ 1611601 h 2639073"/>
                  <a:gd name="connsiteX21" fmla="*/ 733019 w 2317781"/>
                  <a:gd name="connsiteY21" fmla="*/ 1615678 h 2639073"/>
                  <a:gd name="connsiteX22" fmla="*/ 742011 w 2317781"/>
                  <a:gd name="connsiteY22" fmla="*/ 1569837 h 2639073"/>
                  <a:gd name="connsiteX23" fmla="*/ 743543 w 2317781"/>
                  <a:gd name="connsiteY23" fmla="*/ 1492698 h 2639073"/>
                  <a:gd name="connsiteX24" fmla="*/ 689699 w 2317781"/>
                  <a:gd name="connsiteY24" fmla="*/ 1256843 h 2639073"/>
                  <a:gd name="connsiteX25" fmla="*/ 682006 w 2317781"/>
                  <a:gd name="connsiteY25" fmla="*/ 885116 h 2639073"/>
                  <a:gd name="connsiteX26" fmla="*/ 361500 w 2317781"/>
                  <a:gd name="connsiteY26" fmla="*/ 831280 h 2639073"/>
                  <a:gd name="connsiteX27" fmla="*/ 61507 w 2317781"/>
                  <a:gd name="connsiteY27" fmla="*/ 705662 h 2639073"/>
                  <a:gd name="connsiteX28" fmla="*/ 6701 w 2317781"/>
                  <a:gd name="connsiteY28" fmla="*/ 713233 h 2639073"/>
                  <a:gd name="connsiteX29" fmla="*/ 0 w 2317781"/>
                  <a:gd name="connsiteY29" fmla="*/ 715904 h 2639073"/>
                  <a:gd name="connsiteX30" fmla="*/ 21970 w 2317781"/>
                  <a:gd name="connsiteY30" fmla="*/ 608104 h 2639073"/>
                  <a:gd name="connsiteX31" fmla="*/ 230744 w 2317781"/>
                  <a:gd name="connsiteY31" fmla="*/ 316068 h 2639073"/>
                  <a:gd name="connsiteX32" fmla="*/ 699973 w 2317781"/>
                  <a:gd name="connsiteY32" fmla="*/ 187876 h 2639073"/>
                  <a:gd name="connsiteX33" fmla="*/ 925613 w 2317781"/>
                  <a:gd name="connsiteY33" fmla="*/ 21227 h 2639073"/>
                  <a:gd name="connsiteX34" fmla="*/ 1014635 w 2317781"/>
                  <a:gd name="connsiteY34" fmla="*/ 2279 h 2639073"/>
                  <a:gd name="connsiteX0" fmla="*/ 2246662 w 2309917"/>
                  <a:gd name="connsiteY0" fmla="*/ 2596804 h 2634385"/>
                  <a:gd name="connsiteX1" fmla="*/ 2309917 w 2309917"/>
                  <a:gd name="connsiteY1" fmla="*/ 2634385 h 2634385"/>
                  <a:gd name="connsiteX2" fmla="*/ 2246633 w 2309917"/>
                  <a:gd name="connsiteY2" fmla="*/ 2596816 h 2634385"/>
                  <a:gd name="connsiteX3" fmla="*/ 2246662 w 2309917"/>
                  <a:gd name="connsiteY3" fmla="*/ 2596804 h 2634385"/>
                  <a:gd name="connsiteX4" fmla="*/ 1304981 w 2309917"/>
                  <a:gd name="connsiteY4" fmla="*/ 30851 h 2634385"/>
                  <a:gd name="connsiteX5" fmla="*/ 1305449 w 2309917"/>
                  <a:gd name="connsiteY5" fmla="*/ 32279 h 2634385"/>
                  <a:gd name="connsiteX6" fmla="*/ 1270903 w 2309917"/>
                  <a:gd name="connsiteY6" fmla="*/ 53430 h 2634385"/>
                  <a:gd name="connsiteX7" fmla="*/ 1304981 w 2309917"/>
                  <a:gd name="connsiteY7" fmla="*/ 30851 h 2634385"/>
                  <a:gd name="connsiteX8" fmla="*/ 1014635 w 2309917"/>
                  <a:gd name="connsiteY8" fmla="*/ 2279 h 2634385"/>
                  <a:gd name="connsiteX9" fmla="*/ 1188833 w 2309917"/>
                  <a:gd name="connsiteY9" fmla="*/ 20146 h 2634385"/>
                  <a:gd name="connsiteX10" fmla="*/ 1269119 w 2309917"/>
                  <a:gd name="connsiteY10" fmla="*/ 54522 h 2634385"/>
                  <a:gd name="connsiteX11" fmla="*/ 1269071 w 2309917"/>
                  <a:gd name="connsiteY11" fmla="*/ 54551 h 2634385"/>
                  <a:gd name="connsiteX12" fmla="*/ 1122973 w 2309917"/>
                  <a:gd name="connsiteY12" fmla="*/ 277596 h 2634385"/>
                  <a:gd name="connsiteX13" fmla="*/ 1627907 w 2309917"/>
                  <a:gd name="connsiteY13" fmla="*/ 1056971 h 2634385"/>
                  <a:gd name="connsiteX14" fmla="*/ 1878412 w 2309917"/>
                  <a:gd name="connsiteY14" fmla="*/ 1085092 h 2634385"/>
                  <a:gd name="connsiteX15" fmla="*/ 1940535 w 2309917"/>
                  <a:gd name="connsiteY15" fmla="*/ 1079192 h 2634385"/>
                  <a:gd name="connsiteX16" fmla="*/ 1858809 w 2309917"/>
                  <a:gd name="connsiteY16" fmla="*/ 1151642 h 2634385"/>
                  <a:gd name="connsiteX17" fmla="*/ 1715203 w 2309917"/>
                  <a:gd name="connsiteY17" fmla="*/ 1543965 h 2634385"/>
                  <a:gd name="connsiteX18" fmla="*/ 1666479 w 2309917"/>
                  <a:gd name="connsiteY18" fmla="*/ 1531144 h 2634385"/>
                  <a:gd name="connsiteX19" fmla="*/ 739964 w 2309917"/>
                  <a:gd name="connsiteY19" fmla="*/ 1611601 h 2634385"/>
                  <a:gd name="connsiteX20" fmla="*/ 733019 w 2309917"/>
                  <a:gd name="connsiteY20" fmla="*/ 1615678 h 2634385"/>
                  <a:gd name="connsiteX21" fmla="*/ 742011 w 2309917"/>
                  <a:gd name="connsiteY21" fmla="*/ 1569837 h 2634385"/>
                  <a:gd name="connsiteX22" fmla="*/ 743543 w 2309917"/>
                  <a:gd name="connsiteY22" fmla="*/ 1492698 h 2634385"/>
                  <a:gd name="connsiteX23" fmla="*/ 689699 w 2309917"/>
                  <a:gd name="connsiteY23" fmla="*/ 1256843 h 2634385"/>
                  <a:gd name="connsiteX24" fmla="*/ 682006 w 2309917"/>
                  <a:gd name="connsiteY24" fmla="*/ 885116 h 2634385"/>
                  <a:gd name="connsiteX25" fmla="*/ 361500 w 2309917"/>
                  <a:gd name="connsiteY25" fmla="*/ 831280 h 2634385"/>
                  <a:gd name="connsiteX26" fmla="*/ 61507 w 2309917"/>
                  <a:gd name="connsiteY26" fmla="*/ 705662 h 2634385"/>
                  <a:gd name="connsiteX27" fmla="*/ 6701 w 2309917"/>
                  <a:gd name="connsiteY27" fmla="*/ 713233 h 2634385"/>
                  <a:gd name="connsiteX28" fmla="*/ 0 w 2309917"/>
                  <a:gd name="connsiteY28" fmla="*/ 715904 h 2634385"/>
                  <a:gd name="connsiteX29" fmla="*/ 21970 w 2309917"/>
                  <a:gd name="connsiteY29" fmla="*/ 608104 h 2634385"/>
                  <a:gd name="connsiteX30" fmla="*/ 230744 w 2309917"/>
                  <a:gd name="connsiteY30" fmla="*/ 316068 h 2634385"/>
                  <a:gd name="connsiteX31" fmla="*/ 699973 w 2309917"/>
                  <a:gd name="connsiteY31" fmla="*/ 187876 h 2634385"/>
                  <a:gd name="connsiteX32" fmla="*/ 925613 w 2309917"/>
                  <a:gd name="connsiteY32" fmla="*/ 21227 h 2634385"/>
                  <a:gd name="connsiteX33" fmla="*/ 1014635 w 2309917"/>
                  <a:gd name="connsiteY33" fmla="*/ 2279 h 2634385"/>
                  <a:gd name="connsiteX0" fmla="*/ 2246662 w 2246662"/>
                  <a:gd name="connsiteY0" fmla="*/ 2596804 h 2596816"/>
                  <a:gd name="connsiteX1" fmla="*/ 2246633 w 2246662"/>
                  <a:gd name="connsiteY1" fmla="*/ 2596816 h 2596816"/>
                  <a:gd name="connsiteX2" fmla="*/ 2246662 w 2246662"/>
                  <a:gd name="connsiteY2" fmla="*/ 2596804 h 2596816"/>
                  <a:gd name="connsiteX3" fmla="*/ 1304981 w 2246662"/>
                  <a:gd name="connsiteY3" fmla="*/ 30851 h 2596816"/>
                  <a:gd name="connsiteX4" fmla="*/ 1305449 w 2246662"/>
                  <a:gd name="connsiteY4" fmla="*/ 32279 h 2596816"/>
                  <a:gd name="connsiteX5" fmla="*/ 1270903 w 2246662"/>
                  <a:gd name="connsiteY5" fmla="*/ 53430 h 2596816"/>
                  <a:gd name="connsiteX6" fmla="*/ 1304981 w 2246662"/>
                  <a:gd name="connsiteY6" fmla="*/ 30851 h 2596816"/>
                  <a:gd name="connsiteX7" fmla="*/ 1014635 w 2246662"/>
                  <a:gd name="connsiteY7" fmla="*/ 2279 h 2596816"/>
                  <a:gd name="connsiteX8" fmla="*/ 1188833 w 2246662"/>
                  <a:gd name="connsiteY8" fmla="*/ 20146 h 2596816"/>
                  <a:gd name="connsiteX9" fmla="*/ 1269119 w 2246662"/>
                  <a:gd name="connsiteY9" fmla="*/ 54522 h 2596816"/>
                  <a:gd name="connsiteX10" fmla="*/ 1269071 w 2246662"/>
                  <a:gd name="connsiteY10" fmla="*/ 54551 h 2596816"/>
                  <a:gd name="connsiteX11" fmla="*/ 1122973 w 2246662"/>
                  <a:gd name="connsiteY11" fmla="*/ 277596 h 2596816"/>
                  <a:gd name="connsiteX12" fmla="*/ 1627907 w 2246662"/>
                  <a:gd name="connsiteY12" fmla="*/ 1056971 h 2596816"/>
                  <a:gd name="connsiteX13" fmla="*/ 1878412 w 2246662"/>
                  <a:gd name="connsiteY13" fmla="*/ 1085092 h 2596816"/>
                  <a:gd name="connsiteX14" fmla="*/ 1940535 w 2246662"/>
                  <a:gd name="connsiteY14" fmla="*/ 1079192 h 2596816"/>
                  <a:gd name="connsiteX15" fmla="*/ 1858809 w 2246662"/>
                  <a:gd name="connsiteY15" fmla="*/ 1151642 h 2596816"/>
                  <a:gd name="connsiteX16" fmla="*/ 1715203 w 2246662"/>
                  <a:gd name="connsiteY16" fmla="*/ 1543965 h 2596816"/>
                  <a:gd name="connsiteX17" fmla="*/ 1666479 w 2246662"/>
                  <a:gd name="connsiteY17" fmla="*/ 1531144 h 2596816"/>
                  <a:gd name="connsiteX18" fmla="*/ 739964 w 2246662"/>
                  <a:gd name="connsiteY18" fmla="*/ 1611601 h 2596816"/>
                  <a:gd name="connsiteX19" fmla="*/ 733019 w 2246662"/>
                  <a:gd name="connsiteY19" fmla="*/ 1615678 h 2596816"/>
                  <a:gd name="connsiteX20" fmla="*/ 742011 w 2246662"/>
                  <a:gd name="connsiteY20" fmla="*/ 1569837 h 2596816"/>
                  <a:gd name="connsiteX21" fmla="*/ 743543 w 2246662"/>
                  <a:gd name="connsiteY21" fmla="*/ 1492698 h 2596816"/>
                  <a:gd name="connsiteX22" fmla="*/ 689699 w 2246662"/>
                  <a:gd name="connsiteY22" fmla="*/ 1256843 h 2596816"/>
                  <a:gd name="connsiteX23" fmla="*/ 682006 w 2246662"/>
                  <a:gd name="connsiteY23" fmla="*/ 885116 h 2596816"/>
                  <a:gd name="connsiteX24" fmla="*/ 361500 w 2246662"/>
                  <a:gd name="connsiteY24" fmla="*/ 831280 h 2596816"/>
                  <a:gd name="connsiteX25" fmla="*/ 61507 w 2246662"/>
                  <a:gd name="connsiteY25" fmla="*/ 705662 h 2596816"/>
                  <a:gd name="connsiteX26" fmla="*/ 6701 w 2246662"/>
                  <a:gd name="connsiteY26" fmla="*/ 713233 h 2596816"/>
                  <a:gd name="connsiteX27" fmla="*/ 0 w 2246662"/>
                  <a:gd name="connsiteY27" fmla="*/ 715904 h 2596816"/>
                  <a:gd name="connsiteX28" fmla="*/ 21970 w 2246662"/>
                  <a:gd name="connsiteY28" fmla="*/ 608104 h 2596816"/>
                  <a:gd name="connsiteX29" fmla="*/ 230744 w 2246662"/>
                  <a:gd name="connsiteY29" fmla="*/ 316068 h 2596816"/>
                  <a:gd name="connsiteX30" fmla="*/ 699973 w 2246662"/>
                  <a:gd name="connsiteY30" fmla="*/ 187876 h 2596816"/>
                  <a:gd name="connsiteX31" fmla="*/ 925613 w 2246662"/>
                  <a:gd name="connsiteY31" fmla="*/ 21227 h 2596816"/>
                  <a:gd name="connsiteX32" fmla="*/ 1014635 w 2246662"/>
                  <a:gd name="connsiteY32" fmla="*/ 2279 h 2596816"/>
                  <a:gd name="connsiteX0" fmla="*/ 1304981 w 1940535"/>
                  <a:gd name="connsiteY0" fmla="*/ 30851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304981 w 1940535"/>
                  <a:gd name="connsiteY3" fmla="*/ 30851 h 1615678"/>
                  <a:gd name="connsiteX4" fmla="*/ 1014635 w 1940535"/>
                  <a:gd name="connsiteY4" fmla="*/ 2279 h 1615678"/>
                  <a:gd name="connsiteX5" fmla="*/ 1188833 w 1940535"/>
                  <a:gd name="connsiteY5" fmla="*/ 20146 h 1615678"/>
                  <a:gd name="connsiteX6" fmla="*/ 1269119 w 1940535"/>
                  <a:gd name="connsiteY6" fmla="*/ 54522 h 1615678"/>
                  <a:gd name="connsiteX7" fmla="*/ 1269071 w 1940535"/>
                  <a:gd name="connsiteY7" fmla="*/ 54551 h 1615678"/>
                  <a:gd name="connsiteX8" fmla="*/ 1122973 w 1940535"/>
                  <a:gd name="connsiteY8" fmla="*/ 277596 h 1615678"/>
                  <a:gd name="connsiteX9" fmla="*/ 1627907 w 1940535"/>
                  <a:gd name="connsiteY9" fmla="*/ 1056971 h 1615678"/>
                  <a:gd name="connsiteX10" fmla="*/ 1878412 w 1940535"/>
                  <a:gd name="connsiteY10" fmla="*/ 1085092 h 1615678"/>
                  <a:gd name="connsiteX11" fmla="*/ 1940535 w 1940535"/>
                  <a:gd name="connsiteY11" fmla="*/ 1079192 h 1615678"/>
                  <a:gd name="connsiteX12" fmla="*/ 1858809 w 1940535"/>
                  <a:gd name="connsiteY12" fmla="*/ 1151642 h 1615678"/>
                  <a:gd name="connsiteX13" fmla="*/ 1715203 w 1940535"/>
                  <a:gd name="connsiteY13" fmla="*/ 1543965 h 1615678"/>
                  <a:gd name="connsiteX14" fmla="*/ 1666479 w 1940535"/>
                  <a:gd name="connsiteY14" fmla="*/ 1531144 h 1615678"/>
                  <a:gd name="connsiteX15" fmla="*/ 739964 w 1940535"/>
                  <a:gd name="connsiteY15" fmla="*/ 1611601 h 1615678"/>
                  <a:gd name="connsiteX16" fmla="*/ 733019 w 1940535"/>
                  <a:gd name="connsiteY16" fmla="*/ 1615678 h 1615678"/>
                  <a:gd name="connsiteX17" fmla="*/ 742011 w 1940535"/>
                  <a:gd name="connsiteY17" fmla="*/ 1569837 h 1615678"/>
                  <a:gd name="connsiteX18" fmla="*/ 743543 w 1940535"/>
                  <a:gd name="connsiteY18" fmla="*/ 1492698 h 1615678"/>
                  <a:gd name="connsiteX19" fmla="*/ 689699 w 1940535"/>
                  <a:gd name="connsiteY19" fmla="*/ 1256843 h 1615678"/>
                  <a:gd name="connsiteX20" fmla="*/ 682006 w 1940535"/>
                  <a:gd name="connsiteY20" fmla="*/ 885116 h 1615678"/>
                  <a:gd name="connsiteX21" fmla="*/ 361500 w 1940535"/>
                  <a:gd name="connsiteY21" fmla="*/ 831280 h 1615678"/>
                  <a:gd name="connsiteX22" fmla="*/ 61507 w 1940535"/>
                  <a:gd name="connsiteY22" fmla="*/ 705662 h 1615678"/>
                  <a:gd name="connsiteX23" fmla="*/ 6701 w 1940535"/>
                  <a:gd name="connsiteY23" fmla="*/ 713233 h 1615678"/>
                  <a:gd name="connsiteX24" fmla="*/ 0 w 1940535"/>
                  <a:gd name="connsiteY24" fmla="*/ 715904 h 1615678"/>
                  <a:gd name="connsiteX25" fmla="*/ 21970 w 1940535"/>
                  <a:gd name="connsiteY25" fmla="*/ 608104 h 1615678"/>
                  <a:gd name="connsiteX26" fmla="*/ 230744 w 1940535"/>
                  <a:gd name="connsiteY26" fmla="*/ 316068 h 1615678"/>
                  <a:gd name="connsiteX27" fmla="*/ 699973 w 1940535"/>
                  <a:gd name="connsiteY27" fmla="*/ 187876 h 1615678"/>
                  <a:gd name="connsiteX28" fmla="*/ 925613 w 1940535"/>
                  <a:gd name="connsiteY28" fmla="*/ 21227 h 1615678"/>
                  <a:gd name="connsiteX29" fmla="*/ 1014635 w 1940535"/>
                  <a:gd name="connsiteY29" fmla="*/ 2279 h 1615678"/>
                  <a:gd name="connsiteX0" fmla="*/ 1270903 w 1940535"/>
                  <a:gd name="connsiteY0" fmla="*/ 53430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014635 w 1940535"/>
                  <a:gd name="connsiteY3" fmla="*/ 2279 h 1615678"/>
                  <a:gd name="connsiteX4" fmla="*/ 1188833 w 1940535"/>
                  <a:gd name="connsiteY4" fmla="*/ 20146 h 1615678"/>
                  <a:gd name="connsiteX5" fmla="*/ 1269119 w 1940535"/>
                  <a:gd name="connsiteY5" fmla="*/ 54522 h 1615678"/>
                  <a:gd name="connsiteX6" fmla="*/ 1269071 w 1940535"/>
                  <a:gd name="connsiteY6" fmla="*/ 54551 h 1615678"/>
                  <a:gd name="connsiteX7" fmla="*/ 1122973 w 1940535"/>
                  <a:gd name="connsiteY7" fmla="*/ 277596 h 1615678"/>
                  <a:gd name="connsiteX8" fmla="*/ 1627907 w 1940535"/>
                  <a:gd name="connsiteY8" fmla="*/ 1056971 h 1615678"/>
                  <a:gd name="connsiteX9" fmla="*/ 1878412 w 1940535"/>
                  <a:gd name="connsiteY9" fmla="*/ 1085092 h 1615678"/>
                  <a:gd name="connsiteX10" fmla="*/ 1940535 w 1940535"/>
                  <a:gd name="connsiteY10" fmla="*/ 1079192 h 1615678"/>
                  <a:gd name="connsiteX11" fmla="*/ 1858809 w 1940535"/>
                  <a:gd name="connsiteY11" fmla="*/ 1151642 h 1615678"/>
                  <a:gd name="connsiteX12" fmla="*/ 1715203 w 1940535"/>
                  <a:gd name="connsiteY12" fmla="*/ 1543965 h 1615678"/>
                  <a:gd name="connsiteX13" fmla="*/ 1666479 w 1940535"/>
                  <a:gd name="connsiteY13" fmla="*/ 1531144 h 1615678"/>
                  <a:gd name="connsiteX14" fmla="*/ 739964 w 1940535"/>
                  <a:gd name="connsiteY14" fmla="*/ 1611601 h 1615678"/>
                  <a:gd name="connsiteX15" fmla="*/ 733019 w 1940535"/>
                  <a:gd name="connsiteY15" fmla="*/ 1615678 h 1615678"/>
                  <a:gd name="connsiteX16" fmla="*/ 742011 w 1940535"/>
                  <a:gd name="connsiteY16" fmla="*/ 1569837 h 1615678"/>
                  <a:gd name="connsiteX17" fmla="*/ 743543 w 1940535"/>
                  <a:gd name="connsiteY17" fmla="*/ 1492698 h 1615678"/>
                  <a:gd name="connsiteX18" fmla="*/ 689699 w 1940535"/>
                  <a:gd name="connsiteY18" fmla="*/ 1256843 h 1615678"/>
                  <a:gd name="connsiteX19" fmla="*/ 682006 w 1940535"/>
                  <a:gd name="connsiteY19" fmla="*/ 885116 h 1615678"/>
                  <a:gd name="connsiteX20" fmla="*/ 361500 w 1940535"/>
                  <a:gd name="connsiteY20" fmla="*/ 831280 h 1615678"/>
                  <a:gd name="connsiteX21" fmla="*/ 61507 w 1940535"/>
                  <a:gd name="connsiteY21" fmla="*/ 705662 h 1615678"/>
                  <a:gd name="connsiteX22" fmla="*/ 6701 w 1940535"/>
                  <a:gd name="connsiteY22" fmla="*/ 713233 h 1615678"/>
                  <a:gd name="connsiteX23" fmla="*/ 0 w 1940535"/>
                  <a:gd name="connsiteY23" fmla="*/ 715904 h 1615678"/>
                  <a:gd name="connsiteX24" fmla="*/ 21970 w 1940535"/>
                  <a:gd name="connsiteY24" fmla="*/ 608104 h 1615678"/>
                  <a:gd name="connsiteX25" fmla="*/ 230744 w 1940535"/>
                  <a:gd name="connsiteY25" fmla="*/ 316068 h 1615678"/>
                  <a:gd name="connsiteX26" fmla="*/ 699973 w 1940535"/>
                  <a:gd name="connsiteY26" fmla="*/ 187876 h 1615678"/>
                  <a:gd name="connsiteX27" fmla="*/ 925613 w 1940535"/>
                  <a:gd name="connsiteY27" fmla="*/ 21227 h 1615678"/>
                  <a:gd name="connsiteX28" fmla="*/ 1014635 w 1940535"/>
                  <a:gd name="connsiteY28" fmla="*/ 2279 h 1615678"/>
                  <a:gd name="connsiteX0" fmla="*/ 1014635 w 1940535"/>
                  <a:gd name="connsiteY0" fmla="*/ 2279 h 1615678"/>
                  <a:gd name="connsiteX1" fmla="*/ 1188833 w 1940535"/>
                  <a:gd name="connsiteY1" fmla="*/ 20146 h 1615678"/>
                  <a:gd name="connsiteX2" fmla="*/ 1269119 w 1940535"/>
                  <a:gd name="connsiteY2" fmla="*/ 54522 h 1615678"/>
                  <a:gd name="connsiteX3" fmla="*/ 1269071 w 1940535"/>
                  <a:gd name="connsiteY3" fmla="*/ 54551 h 1615678"/>
                  <a:gd name="connsiteX4" fmla="*/ 1122973 w 1940535"/>
                  <a:gd name="connsiteY4" fmla="*/ 277596 h 1615678"/>
                  <a:gd name="connsiteX5" fmla="*/ 1627907 w 1940535"/>
                  <a:gd name="connsiteY5" fmla="*/ 1056971 h 1615678"/>
                  <a:gd name="connsiteX6" fmla="*/ 1878412 w 1940535"/>
                  <a:gd name="connsiteY6" fmla="*/ 1085092 h 1615678"/>
                  <a:gd name="connsiteX7" fmla="*/ 1940535 w 1940535"/>
                  <a:gd name="connsiteY7" fmla="*/ 1079192 h 1615678"/>
                  <a:gd name="connsiteX8" fmla="*/ 1858809 w 1940535"/>
                  <a:gd name="connsiteY8" fmla="*/ 1151642 h 1615678"/>
                  <a:gd name="connsiteX9" fmla="*/ 1715203 w 1940535"/>
                  <a:gd name="connsiteY9" fmla="*/ 1543965 h 1615678"/>
                  <a:gd name="connsiteX10" fmla="*/ 1666479 w 1940535"/>
                  <a:gd name="connsiteY10" fmla="*/ 1531144 h 1615678"/>
                  <a:gd name="connsiteX11" fmla="*/ 739964 w 1940535"/>
                  <a:gd name="connsiteY11" fmla="*/ 1611601 h 1615678"/>
                  <a:gd name="connsiteX12" fmla="*/ 733019 w 1940535"/>
                  <a:gd name="connsiteY12" fmla="*/ 1615678 h 1615678"/>
                  <a:gd name="connsiteX13" fmla="*/ 742011 w 1940535"/>
                  <a:gd name="connsiteY13" fmla="*/ 1569837 h 1615678"/>
                  <a:gd name="connsiteX14" fmla="*/ 743543 w 1940535"/>
                  <a:gd name="connsiteY14" fmla="*/ 1492698 h 1615678"/>
                  <a:gd name="connsiteX15" fmla="*/ 689699 w 1940535"/>
                  <a:gd name="connsiteY15" fmla="*/ 1256843 h 1615678"/>
                  <a:gd name="connsiteX16" fmla="*/ 682006 w 1940535"/>
                  <a:gd name="connsiteY16" fmla="*/ 885116 h 1615678"/>
                  <a:gd name="connsiteX17" fmla="*/ 361500 w 1940535"/>
                  <a:gd name="connsiteY17" fmla="*/ 831280 h 1615678"/>
                  <a:gd name="connsiteX18" fmla="*/ 61507 w 1940535"/>
                  <a:gd name="connsiteY18" fmla="*/ 705662 h 1615678"/>
                  <a:gd name="connsiteX19" fmla="*/ 6701 w 1940535"/>
                  <a:gd name="connsiteY19" fmla="*/ 713233 h 1615678"/>
                  <a:gd name="connsiteX20" fmla="*/ 0 w 1940535"/>
                  <a:gd name="connsiteY20" fmla="*/ 715904 h 1615678"/>
                  <a:gd name="connsiteX21" fmla="*/ 21970 w 1940535"/>
                  <a:gd name="connsiteY21" fmla="*/ 608104 h 1615678"/>
                  <a:gd name="connsiteX22" fmla="*/ 230744 w 1940535"/>
                  <a:gd name="connsiteY22" fmla="*/ 316068 h 1615678"/>
                  <a:gd name="connsiteX23" fmla="*/ 699973 w 1940535"/>
                  <a:gd name="connsiteY23" fmla="*/ 187876 h 1615678"/>
                  <a:gd name="connsiteX24" fmla="*/ 925613 w 1940535"/>
                  <a:gd name="connsiteY24" fmla="*/ 21227 h 1615678"/>
                  <a:gd name="connsiteX25" fmla="*/ 1014635 w 1940535"/>
                  <a:gd name="connsiteY25" fmla="*/ 2279 h 16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0535" h="1615678">
                    <a:moveTo>
                      <a:pt x="1014635" y="2279"/>
                    </a:moveTo>
                    <a:cubicBezTo>
                      <a:pt x="1074090" y="-3890"/>
                      <a:pt x="1133224" y="2600"/>
                      <a:pt x="1188833" y="20146"/>
                    </a:cubicBezTo>
                    <a:lnTo>
                      <a:pt x="1269119" y="54522"/>
                    </a:lnTo>
                    <a:cubicBezTo>
                      <a:pt x="1269103" y="54532"/>
                      <a:pt x="1269087" y="54541"/>
                      <a:pt x="1269071" y="54551"/>
                    </a:cubicBezTo>
                    <a:cubicBezTo>
                      <a:pt x="1263945" y="51987"/>
                      <a:pt x="1148605" y="187865"/>
                      <a:pt x="1122973" y="277596"/>
                    </a:cubicBezTo>
                    <a:cubicBezTo>
                      <a:pt x="1030701" y="603190"/>
                      <a:pt x="1258819" y="951858"/>
                      <a:pt x="1627907" y="1056971"/>
                    </a:cubicBezTo>
                    <a:cubicBezTo>
                      <a:pt x="1712490" y="1080045"/>
                      <a:pt x="1797073" y="1088698"/>
                      <a:pt x="1878412" y="1085092"/>
                    </a:cubicBezTo>
                    <a:lnTo>
                      <a:pt x="1940535" y="1079192"/>
                    </a:lnTo>
                    <a:lnTo>
                      <a:pt x="1858809" y="1151642"/>
                    </a:lnTo>
                    <a:cubicBezTo>
                      <a:pt x="1763926" y="1259338"/>
                      <a:pt x="1715203" y="1395241"/>
                      <a:pt x="1715203" y="1543965"/>
                    </a:cubicBezTo>
                    <a:cubicBezTo>
                      <a:pt x="1699816" y="1538837"/>
                      <a:pt x="1681865" y="1536273"/>
                      <a:pt x="1666479" y="1531144"/>
                    </a:cubicBezTo>
                    <a:cubicBezTo>
                      <a:pt x="1328299" y="1449410"/>
                      <a:pt x="997130" y="1486872"/>
                      <a:pt x="739964" y="1611601"/>
                    </a:cubicBezTo>
                    <a:lnTo>
                      <a:pt x="733019" y="1615678"/>
                    </a:lnTo>
                    <a:lnTo>
                      <a:pt x="742011" y="1569837"/>
                    </a:lnTo>
                    <a:cubicBezTo>
                      <a:pt x="744745" y="1545372"/>
                      <a:pt x="745466" y="1519616"/>
                      <a:pt x="743543" y="1492698"/>
                    </a:cubicBezTo>
                    <a:cubicBezTo>
                      <a:pt x="738415" y="1408098"/>
                      <a:pt x="725595" y="1326062"/>
                      <a:pt x="689699" y="1256843"/>
                    </a:cubicBezTo>
                    <a:cubicBezTo>
                      <a:pt x="784568" y="1151734"/>
                      <a:pt x="782004" y="987662"/>
                      <a:pt x="682006" y="885116"/>
                    </a:cubicBezTo>
                    <a:cubicBezTo>
                      <a:pt x="594829" y="795389"/>
                      <a:pt x="464062" y="777444"/>
                      <a:pt x="361500" y="831280"/>
                    </a:cubicBezTo>
                    <a:cubicBezTo>
                      <a:pt x="284579" y="754371"/>
                      <a:pt x="179453" y="705662"/>
                      <a:pt x="61507" y="705662"/>
                    </a:cubicBezTo>
                    <a:cubicBezTo>
                      <a:pt x="46123" y="705662"/>
                      <a:pt x="19200" y="709988"/>
                      <a:pt x="6701" y="713233"/>
                    </a:cubicBezTo>
                    <a:lnTo>
                      <a:pt x="0" y="715904"/>
                    </a:lnTo>
                    <a:lnTo>
                      <a:pt x="21970" y="608104"/>
                    </a:lnTo>
                    <a:cubicBezTo>
                      <a:pt x="56225" y="500663"/>
                      <a:pt x="126898" y="396828"/>
                      <a:pt x="230744" y="316068"/>
                    </a:cubicBezTo>
                    <a:cubicBezTo>
                      <a:pt x="376897" y="200695"/>
                      <a:pt x="551255" y="157110"/>
                      <a:pt x="699973" y="187876"/>
                    </a:cubicBezTo>
                    <a:cubicBezTo>
                      <a:pt x="751254" y="113525"/>
                      <a:pt x="830741" y="51993"/>
                      <a:pt x="925613" y="21227"/>
                    </a:cubicBezTo>
                    <a:cubicBezTo>
                      <a:pt x="955100" y="11613"/>
                      <a:pt x="984908" y="5364"/>
                      <a:pt x="1014635" y="2279"/>
                    </a:cubicBezTo>
                    <a:close/>
                  </a:path>
                </a:pathLst>
              </a:custGeom>
              <a:solidFill>
                <a:srgbClr val="C58B01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4E277E3-E089-3CEA-C80E-7BA7480D3E4E}"/>
                </a:ext>
              </a:extLst>
            </p:cNvPr>
            <p:cNvGrpSpPr/>
            <p:nvPr/>
          </p:nvGrpSpPr>
          <p:grpSpPr>
            <a:xfrm>
              <a:off x="4669446" y="3785975"/>
              <a:ext cx="654109" cy="733400"/>
              <a:chOff x="876066" y="4404480"/>
              <a:chExt cx="371412" cy="371412"/>
            </a:xfrm>
          </p:grpSpPr>
          <p:pic>
            <p:nvPicPr>
              <p:cNvPr id="59" name="圖形 58">
                <a:extLst>
                  <a:ext uri="{FF2B5EF4-FFF2-40B4-BE49-F238E27FC236}">
                    <a16:creationId xmlns:a16="http://schemas.microsoft.com/office/drawing/2014/main" id="{F4C3796E-9298-DBB6-B1EF-04DB0A8C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066" y="4404480"/>
                <a:ext cx="371412" cy="371412"/>
              </a:xfrm>
              <a:prstGeom prst="rect">
                <a:avLst/>
              </a:prstGeom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0D9B72AC-9909-17B9-9A1E-E1CD71C81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268" y="4499604"/>
                <a:ext cx="308033" cy="16462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形 69" descr="聊天泡泡 以實心填滿">
              <a:extLst>
                <a:ext uri="{FF2B5EF4-FFF2-40B4-BE49-F238E27FC236}">
                  <a16:creationId xmlns:a16="http://schemas.microsoft.com/office/drawing/2014/main" id="{B919DB84-AB10-236B-1AD2-35A4EEB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5881" y="3445261"/>
              <a:ext cx="800490" cy="800490"/>
            </a:xfrm>
            <a:prstGeom prst="rect">
              <a:avLst/>
            </a:prstGeom>
          </p:spPr>
        </p:pic>
        <p:pic>
          <p:nvPicPr>
            <p:cNvPr id="71" name="圖形 70" descr="購物車 以實心填滿">
              <a:extLst>
                <a:ext uri="{FF2B5EF4-FFF2-40B4-BE49-F238E27FC236}">
                  <a16:creationId xmlns:a16="http://schemas.microsoft.com/office/drawing/2014/main" id="{6872DB54-CFFE-5712-352F-AAEBCA7C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9708" y="2945670"/>
              <a:ext cx="679106" cy="679106"/>
            </a:xfrm>
            <a:prstGeom prst="rect">
              <a:avLst/>
            </a:prstGeom>
          </p:spPr>
        </p:pic>
        <p:pic>
          <p:nvPicPr>
            <p:cNvPr id="72" name="圖形 71" descr="木槌 以實心填滿">
              <a:extLst>
                <a:ext uri="{FF2B5EF4-FFF2-40B4-BE49-F238E27FC236}">
                  <a16:creationId xmlns:a16="http://schemas.microsoft.com/office/drawing/2014/main" id="{8FC04987-0ECB-29FA-A4D3-74007842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6356" y="4124367"/>
              <a:ext cx="759938" cy="759938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3D43D62-A025-F1D7-C8BB-4A1A321DD72A}"/>
              </a:ext>
            </a:extLst>
          </p:cNvPr>
          <p:cNvGrpSpPr/>
          <p:nvPr/>
        </p:nvGrpSpPr>
        <p:grpSpPr>
          <a:xfrm>
            <a:off x="720589" y="1379907"/>
            <a:ext cx="4052136" cy="2467661"/>
            <a:chOff x="754384" y="1378042"/>
            <a:chExt cx="4052136" cy="2467661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8CE73331-3665-B065-1003-8548E39041A9}"/>
                </a:ext>
              </a:extLst>
            </p:cNvPr>
            <p:cNvSpPr/>
            <p:nvPr/>
          </p:nvSpPr>
          <p:spPr>
            <a:xfrm>
              <a:off x="754384" y="2698385"/>
              <a:ext cx="4001217" cy="1147318"/>
            </a:xfrm>
            <a:prstGeom prst="roundRect">
              <a:avLst/>
            </a:prstGeom>
            <a:solidFill>
              <a:srgbClr val="A8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199786-E854-7885-2A8E-BB12D304607F}"/>
                </a:ext>
              </a:extLst>
            </p:cNvPr>
            <p:cNvGrpSpPr/>
            <p:nvPr/>
          </p:nvGrpSpPr>
          <p:grpSpPr>
            <a:xfrm>
              <a:off x="774630" y="1378042"/>
              <a:ext cx="3955894" cy="1242152"/>
              <a:chOff x="774630" y="1378042"/>
              <a:chExt cx="3955894" cy="1242152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A5C7753-3F7A-3EEC-562B-DE298A2DC5D9}"/>
                  </a:ext>
                </a:extLst>
              </p:cNvPr>
              <p:cNvSpPr txBox="1"/>
              <p:nvPr/>
            </p:nvSpPr>
            <p:spPr>
              <a:xfrm>
                <a:off x="1312408" y="1430471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kern="0" dirty="0">
                    <a:solidFill>
                      <a:srgbClr val="C58B01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股票流通風險 </a:t>
                </a:r>
                <a:endParaRPr lang="zh-TW" altLang="en-US" kern="0" dirty="0">
                  <a:solidFill>
                    <a:srgbClr val="C58B01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9FC476B-53C0-B32C-3031-A0637AF2BF3A}"/>
                  </a:ext>
                </a:extLst>
              </p:cNvPr>
              <p:cNvGrpSpPr/>
              <p:nvPr/>
            </p:nvGrpSpPr>
            <p:grpSpPr>
              <a:xfrm>
                <a:off x="774630" y="1858615"/>
                <a:ext cx="3955894" cy="761579"/>
                <a:chOff x="744011" y="1815966"/>
                <a:chExt cx="3955894" cy="761579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D742BA7F-AEFA-CE51-40C2-DD34A3EE3BD3}"/>
                    </a:ext>
                  </a:extLst>
                </p:cNvPr>
                <p:cNvSpPr/>
                <p:nvPr/>
              </p:nvSpPr>
              <p:spPr>
                <a:xfrm>
                  <a:off x="744011" y="1815966"/>
                  <a:ext cx="3955894" cy="761579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9B089C1-1761-B5A4-6793-9D48DC5902AA}"/>
                    </a:ext>
                  </a:extLst>
                </p:cNvPr>
                <p:cNvSpPr txBox="1"/>
                <p:nvPr/>
              </p:nvSpPr>
              <p:spPr>
                <a:xfrm>
                  <a:off x="766401" y="1917319"/>
                  <a:ext cx="39111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無法立即獲取公司法人訊息，導致</a:t>
                  </a:r>
                  <a:r>
                    <a:rPr kumimoji="1" lang="zh-TW" altLang="en-US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交易時，有詐騙的風險</a:t>
                  </a: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</a:p>
              </p:txBody>
            </p:sp>
          </p:grpSp>
          <p:pic>
            <p:nvPicPr>
              <p:cNvPr id="64" name="圖形 63" descr="聊天泡泡 以實心填滿">
                <a:extLst>
                  <a:ext uri="{FF2B5EF4-FFF2-40B4-BE49-F238E27FC236}">
                    <a16:creationId xmlns:a16="http://schemas.microsoft.com/office/drawing/2014/main" id="{29B9D235-AB9D-5674-1EC8-CA73172CF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683" y="1378042"/>
                <a:ext cx="486555" cy="486555"/>
              </a:xfrm>
              <a:prstGeom prst="rect">
                <a:avLst/>
              </a:prstGeom>
            </p:spPr>
          </p:pic>
        </p:grp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EEE9D56B-BD31-D547-2A64-94A1504F1918}"/>
                </a:ext>
              </a:extLst>
            </p:cNvPr>
            <p:cNvSpPr txBox="1"/>
            <p:nvPr/>
          </p:nvSpPr>
          <p:spPr>
            <a:xfrm>
              <a:off x="1055388" y="2970103"/>
              <a:ext cx="34046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網站連接經濟部商業司ＡＰＩ，呼叫公司法人資料提供真實資料。</a:t>
              </a: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268B0CE-4B7D-4C55-B5D3-C7086AA3AA45}"/>
                </a:ext>
              </a:extLst>
            </p:cNvPr>
            <p:cNvSpPr/>
            <p:nvPr/>
          </p:nvSpPr>
          <p:spPr>
            <a:xfrm>
              <a:off x="4428674" y="244725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6D9FFCC-F7FB-5801-12CB-7CF3232B5773}"/>
              </a:ext>
            </a:extLst>
          </p:cNvPr>
          <p:cNvGrpSpPr/>
          <p:nvPr/>
        </p:nvGrpSpPr>
        <p:grpSpPr>
          <a:xfrm>
            <a:off x="709656" y="4014115"/>
            <a:ext cx="3993903" cy="1565211"/>
            <a:chOff x="762531" y="4285828"/>
            <a:chExt cx="3993903" cy="156521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35CEB32E-A3EF-B1D4-ED29-42EC5DA824EF}"/>
                </a:ext>
              </a:extLst>
            </p:cNvPr>
            <p:cNvGrpSpPr/>
            <p:nvPr/>
          </p:nvGrpSpPr>
          <p:grpSpPr>
            <a:xfrm>
              <a:off x="762531" y="4285828"/>
              <a:ext cx="3955894" cy="1258851"/>
              <a:chOff x="760858" y="4401664"/>
              <a:chExt cx="3955894" cy="12588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3A6C3BB-DF3D-2685-0345-CD0CF2AC4706}"/>
                  </a:ext>
                </a:extLst>
              </p:cNvPr>
              <p:cNvGrpSpPr/>
              <p:nvPr/>
            </p:nvGrpSpPr>
            <p:grpSpPr>
              <a:xfrm>
                <a:off x="760858" y="4811340"/>
                <a:ext cx="3955894" cy="849175"/>
                <a:chOff x="760858" y="4811340"/>
                <a:chExt cx="3955894" cy="849175"/>
              </a:xfrm>
            </p:grpSpPr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E34FAFF4-B5F7-E944-5808-F29C91F54A4E}"/>
                    </a:ext>
                  </a:extLst>
                </p:cNvPr>
                <p:cNvSpPr/>
                <p:nvPr/>
              </p:nvSpPr>
              <p:spPr>
                <a:xfrm>
                  <a:off x="760858" y="4811340"/>
                  <a:ext cx="3955894" cy="8491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533044-9CD9-F50D-8D0F-19CA4A8A72E6}"/>
                    </a:ext>
                  </a:extLst>
                </p:cNvPr>
                <p:cNvSpPr txBox="1"/>
                <p:nvPr/>
              </p:nvSpPr>
              <p:spPr>
                <a:xfrm>
                  <a:off x="789436" y="4947428"/>
                  <a:ext cx="389029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歷史交易資料不被記錄，導致</a:t>
                  </a:r>
                  <a:r>
                    <a:rPr kumimoji="1" lang="zh-TW" altLang="en-US" sz="1700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交易時，無價量資訊參考</a:t>
                  </a: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  <a:endParaRPr kumimoji="1" lang="en-US" altLang="zh-TW" sz="17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7EA6B4D-1F8B-8E7B-9083-FAA10010EA94}"/>
                  </a:ext>
                </a:extLst>
              </p:cNvPr>
              <p:cNvSpPr txBox="1"/>
              <p:nvPr/>
            </p:nvSpPr>
            <p:spPr>
              <a:xfrm>
                <a:off x="1347137" y="4419364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sz="1800" kern="0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資訊不公開透明</a:t>
                </a:r>
                <a:r>
                  <a:rPr lang="zh-TW" altLang="zh-TW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endParaRPr kumimoji="1" lang="zh-TW" altLang="en-US" dirty="0">
                  <a:solidFill>
                    <a:srgbClr val="A07C4B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BDE12AE-F9AB-191F-6E7D-2144FC860C5E}"/>
                  </a:ext>
                </a:extLst>
              </p:cNvPr>
              <p:cNvGrpSpPr/>
              <p:nvPr/>
            </p:nvGrpSpPr>
            <p:grpSpPr>
              <a:xfrm>
                <a:off x="933852" y="4401664"/>
                <a:ext cx="371412" cy="371412"/>
                <a:chOff x="865792" y="4404480"/>
                <a:chExt cx="371412" cy="371412"/>
              </a:xfrm>
            </p:grpSpPr>
            <p:pic>
              <p:nvPicPr>
                <p:cNvPr id="44" name="圖形 43">
                  <a:extLst>
                    <a:ext uri="{FF2B5EF4-FFF2-40B4-BE49-F238E27FC236}">
                      <a16:creationId xmlns:a16="http://schemas.microsoft.com/office/drawing/2014/main" id="{95052741-0783-8FB8-1C21-829F9830C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2" y="4404480"/>
                  <a:ext cx="371412" cy="371412"/>
                </a:xfrm>
                <a:prstGeom prst="rect">
                  <a:avLst/>
                </a:prstGeom>
              </p:spPr>
            </p:pic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789B528-132D-4F67-3130-9FD00317D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268" y="4499604"/>
                  <a:ext cx="308033" cy="16462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AC477F-E6E3-8D9C-BE92-021B7CB0518A}"/>
                </a:ext>
              </a:extLst>
            </p:cNvPr>
            <p:cNvSpPr/>
            <p:nvPr/>
          </p:nvSpPr>
          <p:spPr>
            <a:xfrm>
              <a:off x="4378588" y="5371424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D96B868-BA48-1354-48FE-165BF8319B36}"/>
              </a:ext>
            </a:extLst>
          </p:cNvPr>
          <p:cNvGrpSpPr/>
          <p:nvPr/>
        </p:nvGrpSpPr>
        <p:grpSpPr>
          <a:xfrm>
            <a:off x="8062063" y="4081540"/>
            <a:ext cx="3955894" cy="1287226"/>
            <a:chOff x="8149270" y="4314638"/>
            <a:chExt cx="3955894" cy="128722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EDE3E03-695D-4F7E-D605-3D02822D047F}"/>
                </a:ext>
              </a:extLst>
            </p:cNvPr>
            <p:cNvSpPr txBox="1"/>
            <p:nvPr/>
          </p:nvSpPr>
          <p:spPr>
            <a:xfrm>
              <a:off x="8687076" y="4430988"/>
              <a:ext cx="189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kern="0" dirty="0">
                  <a:solidFill>
                    <a:srgbClr val="6B4C09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上市櫃風險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834D94FB-73A9-1E83-0C2E-6A68D4B2F334}"/>
                </a:ext>
              </a:extLst>
            </p:cNvPr>
            <p:cNvSpPr/>
            <p:nvPr/>
          </p:nvSpPr>
          <p:spPr>
            <a:xfrm>
              <a:off x="8149270" y="4817573"/>
              <a:ext cx="3955894" cy="78429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3DB4E88-D14F-7174-67A7-8AF708F30FE3}"/>
                </a:ext>
              </a:extLst>
            </p:cNvPr>
            <p:cNvSpPr txBox="1"/>
            <p:nvPr/>
          </p:nvSpPr>
          <p:spPr>
            <a:xfrm>
              <a:off x="8221356" y="4955533"/>
              <a:ext cx="3705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未上市上櫃公司，在</a:t>
              </a:r>
              <a:r>
                <a:rPr kumimoji="1" lang="zh-TW" altLang="en-US" dirty="0">
                  <a:highlight>
                    <a:srgbClr val="FFFF00"/>
                  </a:highligh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未來有較大的存續與成功上市櫃風險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</a:p>
          </p:txBody>
        </p:sp>
        <p:pic>
          <p:nvPicPr>
            <p:cNvPr id="66" name="圖形 65" descr="木槌 以實心填滿">
              <a:extLst>
                <a:ext uri="{FF2B5EF4-FFF2-40B4-BE49-F238E27FC236}">
                  <a16:creationId xmlns:a16="http://schemas.microsoft.com/office/drawing/2014/main" id="{E83F7F52-860C-4CC3-16C6-8128EBAC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2956" y="4314638"/>
              <a:ext cx="476334" cy="476334"/>
            </a:xfrm>
            <a:prstGeom prst="rect">
              <a:avLst/>
            </a:prstGeom>
          </p:spPr>
        </p:pic>
      </p:grpSp>
      <p:sp>
        <p:nvSpPr>
          <p:cNvPr id="87" name="橢圓 86">
            <a:extLst>
              <a:ext uri="{FF2B5EF4-FFF2-40B4-BE49-F238E27FC236}">
                <a16:creationId xmlns:a16="http://schemas.microsoft.com/office/drawing/2014/main" id="{90F61EC8-D474-72DD-B125-43729BE47D1E}"/>
              </a:ext>
            </a:extLst>
          </p:cNvPr>
          <p:cNvSpPr/>
          <p:nvPr/>
        </p:nvSpPr>
        <p:spPr>
          <a:xfrm>
            <a:off x="7909075" y="5344168"/>
            <a:ext cx="377846" cy="4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764C86-04FD-AC46-A314-BFC198385C93}"/>
              </a:ext>
            </a:extLst>
          </p:cNvPr>
          <p:cNvGrpSpPr/>
          <p:nvPr/>
        </p:nvGrpSpPr>
        <p:grpSpPr>
          <a:xfrm>
            <a:off x="7948494" y="1458431"/>
            <a:ext cx="4069173" cy="2487314"/>
            <a:chOff x="7909075" y="1390234"/>
            <a:chExt cx="4069173" cy="248731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85C890-46AE-70AB-3035-354EA5DA9D58}"/>
                </a:ext>
              </a:extLst>
            </p:cNvPr>
            <p:cNvGrpSpPr/>
            <p:nvPr/>
          </p:nvGrpSpPr>
          <p:grpSpPr>
            <a:xfrm>
              <a:off x="7993130" y="1390234"/>
              <a:ext cx="3955894" cy="1276584"/>
              <a:chOff x="8119395" y="1378042"/>
              <a:chExt cx="3955894" cy="1276584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49DC9F-7627-634F-5C7C-632492C488BF}"/>
                  </a:ext>
                </a:extLst>
              </p:cNvPr>
              <p:cNvSpPr txBox="1"/>
              <p:nvPr/>
            </p:nvSpPr>
            <p:spPr>
              <a:xfrm>
                <a:off x="8686587" y="1419765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交易</a:t>
                </a:r>
                <a:r>
                  <a:rPr lang="zh-TW" altLang="zh-TW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風險 </a:t>
                </a:r>
                <a:endParaRPr lang="zh-TW" altLang="en-US" kern="0" dirty="0">
                  <a:solidFill>
                    <a:schemeClr val="bg2">
                      <a:lumMod val="50000"/>
                    </a:schemeClr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02A04244-B4B6-E681-B260-CEEF4D852476}"/>
                  </a:ext>
                </a:extLst>
              </p:cNvPr>
              <p:cNvSpPr/>
              <p:nvPr/>
            </p:nvSpPr>
            <p:spPr>
              <a:xfrm>
                <a:off x="8119395" y="1830451"/>
                <a:ext cx="3955894" cy="82417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1AA1D98-27DB-AA03-2041-3297E8B3C351}"/>
                  </a:ext>
                </a:extLst>
              </p:cNvPr>
              <p:cNvSpPr txBox="1"/>
              <p:nvPr/>
            </p:nvSpPr>
            <p:spPr>
              <a:xfrm>
                <a:off x="8141785" y="1947776"/>
                <a:ext cx="3911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交易過程無政府機關監管，導致有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交易糾紛時，無法保障雙方權益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8" name="圖形 67" descr="購物車 以實心填滿">
                <a:extLst>
                  <a:ext uri="{FF2B5EF4-FFF2-40B4-BE49-F238E27FC236}">
                    <a16:creationId xmlns:a16="http://schemas.microsoft.com/office/drawing/2014/main" id="{8CA0190D-9B24-6E32-A7DE-9FDDDB9C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44874" y="1378042"/>
                <a:ext cx="385292" cy="385292"/>
              </a:xfrm>
              <a:prstGeom prst="rect">
                <a:avLst/>
              </a:prstGeom>
            </p:spPr>
          </p:pic>
        </p:grpSp>
        <p:sp>
          <p:nvSpPr>
            <p:cNvPr id="88" name="圓角矩形 87">
              <a:extLst>
                <a:ext uri="{FF2B5EF4-FFF2-40B4-BE49-F238E27FC236}">
                  <a16:creationId xmlns:a16="http://schemas.microsoft.com/office/drawing/2014/main" id="{C5F7000C-2426-127D-E7D5-A69C406552BB}"/>
                </a:ext>
              </a:extLst>
            </p:cNvPr>
            <p:cNvSpPr/>
            <p:nvPr/>
          </p:nvSpPr>
          <p:spPr>
            <a:xfrm>
              <a:off x="7977031" y="2730230"/>
              <a:ext cx="4001217" cy="1147318"/>
            </a:xfrm>
            <a:prstGeom prst="roundRect">
              <a:avLst/>
            </a:prstGeom>
            <a:solidFill>
              <a:srgbClr val="C5B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36968152-AD8D-96DF-F4FF-41C481A839EA}"/>
                </a:ext>
              </a:extLst>
            </p:cNvPr>
            <p:cNvSpPr txBox="1"/>
            <p:nvPr/>
          </p:nvSpPr>
          <p:spPr>
            <a:xfrm>
              <a:off x="8543817" y="3031691"/>
              <a:ext cx="32662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利用智能合約去中心化特性，提供交易規範。</a:t>
              </a:r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DC67544-B50F-777E-E017-4C4F2C627CD5}"/>
                </a:ext>
              </a:extLst>
            </p:cNvPr>
            <p:cNvSpPr/>
            <p:nvPr/>
          </p:nvSpPr>
          <p:spPr>
            <a:xfrm>
              <a:off x="7909075" y="251469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ED2287D-85A0-1416-CBD8-E61E5686156E}"/>
              </a:ext>
            </a:extLst>
          </p:cNvPr>
          <p:cNvSpPr txBox="1"/>
          <p:nvPr/>
        </p:nvSpPr>
        <p:spPr>
          <a:xfrm>
            <a:off x="7112000" y="1507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04733C8-0B76-5079-F032-924141EF8B44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00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480C2B3-412D-3C7D-8D2F-70B52266A98E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529B52B-9796-3611-F223-1F238CAF9C67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760B179-9B0C-D591-785E-9CA048E03CA2}"/>
              </a:ext>
            </a:extLst>
          </p:cNvPr>
          <p:cNvCxnSpPr/>
          <p:nvPr/>
        </p:nvCxnSpPr>
        <p:spPr>
          <a:xfrm>
            <a:off x="1203648" y="814719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68217FB-2C7D-C6F3-FD53-FB70C71D8B0D}"/>
              </a:ext>
            </a:extLst>
          </p:cNvPr>
          <p:cNvGrpSpPr/>
          <p:nvPr/>
        </p:nvGrpSpPr>
        <p:grpSpPr>
          <a:xfrm>
            <a:off x="4761692" y="2871856"/>
            <a:ext cx="3147383" cy="2825044"/>
            <a:chOff x="4399457" y="2390591"/>
            <a:chExt cx="3649383" cy="32167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2E16658-26E3-8C7F-B1CA-A43EA6714CF8}"/>
                </a:ext>
              </a:extLst>
            </p:cNvPr>
            <p:cNvGrpSpPr/>
            <p:nvPr/>
          </p:nvGrpSpPr>
          <p:grpSpPr>
            <a:xfrm rot="21116158">
              <a:off x="4399457" y="2390591"/>
              <a:ext cx="3649383" cy="3216749"/>
              <a:chOff x="3842302" y="3672452"/>
              <a:chExt cx="3649383" cy="3216749"/>
            </a:xfrm>
          </p:grpSpPr>
          <p:sp>
            <p:nvSpPr>
              <p:cNvPr id="2" name="Freeform: Shape 46">
                <a:extLst>
                  <a:ext uri="{FF2B5EF4-FFF2-40B4-BE49-F238E27FC236}">
                    <a16:creationId xmlns:a16="http://schemas.microsoft.com/office/drawing/2014/main" id="{B276E8D3-6017-78C3-3C1F-0C5EA81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87" y="3672452"/>
                <a:ext cx="2075098" cy="2239945"/>
              </a:xfrm>
              <a:custGeom>
                <a:avLst/>
                <a:gdLst>
                  <a:gd name="connsiteX0" fmla="*/ 605613 w 1818241"/>
                  <a:gd name="connsiteY0" fmla="*/ 287 h 1962683"/>
                  <a:gd name="connsiteX1" fmla="*/ 786873 w 1818241"/>
                  <a:gd name="connsiteY1" fmla="*/ 21438 h 1962683"/>
                  <a:gd name="connsiteX2" fmla="*/ 1363574 w 1818241"/>
                  <a:gd name="connsiteY2" fmla="*/ 570077 h 1962683"/>
                  <a:gd name="connsiteX3" fmla="*/ 1768546 w 1818241"/>
                  <a:gd name="connsiteY3" fmla="*/ 905926 h 1962683"/>
                  <a:gd name="connsiteX4" fmla="*/ 1813080 w 1818241"/>
                  <a:gd name="connsiteY4" fmla="*/ 1215817 h 1962683"/>
                  <a:gd name="connsiteX5" fmla="*/ 1809826 w 1818241"/>
                  <a:gd name="connsiteY5" fmla="*/ 1231027 h 1962683"/>
                  <a:gd name="connsiteX6" fmla="*/ 1805511 w 1818241"/>
                  <a:gd name="connsiteY6" fmla="*/ 1251190 h 1962683"/>
                  <a:gd name="connsiteX7" fmla="*/ 1794891 w 1818241"/>
                  <a:gd name="connsiteY7" fmla="*/ 1295159 h 1962683"/>
                  <a:gd name="connsiteX8" fmla="*/ 1787075 w 1818241"/>
                  <a:gd name="connsiteY8" fmla="*/ 1315982 h 1962683"/>
                  <a:gd name="connsiteX9" fmla="*/ 1769073 w 1818241"/>
                  <a:gd name="connsiteY9" fmla="*/ 1360854 h 1962683"/>
                  <a:gd name="connsiteX10" fmla="*/ 1767039 w 1818241"/>
                  <a:gd name="connsiteY10" fmla="*/ 1364448 h 1962683"/>
                  <a:gd name="connsiteX11" fmla="*/ 1735658 w 1818241"/>
                  <a:gd name="connsiteY11" fmla="*/ 1418482 h 1962683"/>
                  <a:gd name="connsiteX12" fmla="*/ 1725911 w 1818241"/>
                  <a:gd name="connsiteY12" fmla="*/ 1430759 h 1962683"/>
                  <a:gd name="connsiteX13" fmla="*/ 1694216 w 1818241"/>
                  <a:gd name="connsiteY13" fmla="*/ 1469948 h 1962683"/>
                  <a:gd name="connsiteX14" fmla="*/ 1768546 w 1818241"/>
                  <a:gd name="connsiteY14" fmla="*/ 1590443 h 1962683"/>
                  <a:gd name="connsiteX15" fmla="*/ 1777169 w 1818241"/>
                  <a:gd name="connsiteY15" fmla="*/ 1616318 h 1962683"/>
                  <a:gd name="connsiteX16" fmla="*/ 1793793 w 1818241"/>
                  <a:gd name="connsiteY16" fmla="*/ 1671059 h 1962683"/>
                  <a:gd name="connsiteX17" fmla="*/ 1802607 w 1818241"/>
                  <a:gd name="connsiteY17" fmla="*/ 1725346 h 1962683"/>
                  <a:gd name="connsiteX18" fmla="*/ 1803607 w 1818241"/>
                  <a:gd name="connsiteY18" fmla="*/ 1737986 h 1962683"/>
                  <a:gd name="connsiteX19" fmla="*/ 1798463 w 1818241"/>
                  <a:gd name="connsiteY19" fmla="*/ 1746796 h 1962683"/>
                  <a:gd name="connsiteX20" fmla="*/ 1440467 w 1818241"/>
                  <a:gd name="connsiteY20" fmla="*/ 1962185 h 1962683"/>
                  <a:gd name="connsiteX21" fmla="*/ 1181593 w 1818241"/>
                  <a:gd name="connsiteY21" fmla="*/ 1680174 h 1962683"/>
                  <a:gd name="connsiteX22" fmla="*/ 968854 w 1818241"/>
                  <a:gd name="connsiteY22" fmla="*/ 1544296 h 1962683"/>
                  <a:gd name="connsiteX23" fmla="*/ 856077 w 1818241"/>
                  <a:gd name="connsiteY23" fmla="*/ 1144353 h 1962683"/>
                  <a:gd name="connsiteX24" fmla="*/ 838064 w 1818241"/>
                  <a:gd name="connsiteY24" fmla="*/ 1146064 h 1962683"/>
                  <a:gd name="connsiteX25" fmla="*/ 775939 w 1818241"/>
                  <a:gd name="connsiteY25" fmla="*/ 1151964 h 1962683"/>
                  <a:gd name="connsiteX26" fmla="*/ 525435 w 1818241"/>
                  <a:gd name="connsiteY26" fmla="*/ 1123843 h 1962683"/>
                  <a:gd name="connsiteX27" fmla="*/ 20501 w 1818241"/>
                  <a:gd name="connsiteY27" fmla="*/ 344468 h 1962683"/>
                  <a:gd name="connsiteX28" fmla="*/ 166599 w 1818241"/>
                  <a:gd name="connsiteY28" fmla="*/ 121423 h 1962683"/>
                  <a:gd name="connsiteX29" fmla="*/ 605613 w 1818241"/>
                  <a:gd name="connsiteY29" fmla="*/ 287 h 196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18241" h="1962683">
                    <a:moveTo>
                      <a:pt x="605613" y="287"/>
                    </a:moveTo>
                    <a:cubicBezTo>
                      <a:pt x="664484" y="1729"/>
                      <a:pt x="725358" y="8619"/>
                      <a:pt x="786873" y="21438"/>
                    </a:cubicBezTo>
                    <a:cubicBezTo>
                      <a:pt x="1145709" y="95786"/>
                      <a:pt x="1396894" y="339341"/>
                      <a:pt x="1363574" y="570077"/>
                    </a:cubicBezTo>
                    <a:cubicBezTo>
                      <a:pt x="1530176" y="593151"/>
                      <a:pt x="1689090" y="716210"/>
                      <a:pt x="1768546" y="905926"/>
                    </a:cubicBezTo>
                    <a:cubicBezTo>
                      <a:pt x="1813401" y="1009758"/>
                      <a:pt x="1826857" y="1117434"/>
                      <a:pt x="1813080" y="1215817"/>
                    </a:cubicBezTo>
                    <a:lnTo>
                      <a:pt x="1809826" y="1231027"/>
                    </a:lnTo>
                    <a:lnTo>
                      <a:pt x="1805511" y="1251190"/>
                    </a:lnTo>
                    <a:lnTo>
                      <a:pt x="1794891" y="1295159"/>
                    </a:lnTo>
                    <a:lnTo>
                      <a:pt x="1787075" y="1315982"/>
                    </a:lnTo>
                    <a:lnTo>
                      <a:pt x="1769073" y="1360854"/>
                    </a:lnTo>
                    <a:lnTo>
                      <a:pt x="1767039" y="1364448"/>
                    </a:lnTo>
                    <a:lnTo>
                      <a:pt x="1735658" y="1418482"/>
                    </a:lnTo>
                    <a:lnTo>
                      <a:pt x="1725911" y="1430759"/>
                    </a:lnTo>
                    <a:lnTo>
                      <a:pt x="1694216" y="1469948"/>
                    </a:lnTo>
                    <a:cubicBezTo>
                      <a:pt x="1724973" y="1505840"/>
                      <a:pt x="1748041" y="1544296"/>
                      <a:pt x="1768546" y="1590443"/>
                    </a:cubicBezTo>
                    <a:lnTo>
                      <a:pt x="1777169" y="1616318"/>
                    </a:lnTo>
                    <a:lnTo>
                      <a:pt x="1793793" y="1671059"/>
                    </a:lnTo>
                    <a:lnTo>
                      <a:pt x="1802607" y="1725346"/>
                    </a:lnTo>
                    <a:lnTo>
                      <a:pt x="1803607" y="1737986"/>
                    </a:lnTo>
                    <a:lnTo>
                      <a:pt x="1798463" y="1746796"/>
                    </a:lnTo>
                    <a:cubicBezTo>
                      <a:pt x="1776596" y="1792257"/>
                      <a:pt x="1693895" y="1973401"/>
                      <a:pt x="1440467" y="1962185"/>
                    </a:cubicBezTo>
                    <a:cubicBezTo>
                      <a:pt x="1271302" y="1954493"/>
                      <a:pt x="1161088" y="1841689"/>
                      <a:pt x="1181593" y="1680174"/>
                    </a:cubicBezTo>
                    <a:cubicBezTo>
                      <a:pt x="1099573" y="1654536"/>
                      <a:pt x="1025243" y="1608389"/>
                      <a:pt x="968854" y="1544296"/>
                    </a:cubicBezTo>
                    <a:cubicBezTo>
                      <a:pt x="871456" y="1434055"/>
                      <a:pt x="835572" y="1290486"/>
                      <a:pt x="856077" y="1144353"/>
                    </a:cubicBezTo>
                    <a:lnTo>
                      <a:pt x="838064" y="1146064"/>
                    </a:lnTo>
                    <a:lnTo>
                      <a:pt x="775939" y="1151964"/>
                    </a:lnTo>
                    <a:cubicBezTo>
                      <a:pt x="694601" y="1155570"/>
                      <a:pt x="610018" y="1146917"/>
                      <a:pt x="525435" y="1123843"/>
                    </a:cubicBezTo>
                    <a:cubicBezTo>
                      <a:pt x="156347" y="1018730"/>
                      <a:pt x="-71771" y="670063"/>
                      <a:pt x="20501" y="344468"/>
                    </a:cubicBezTo>
                    <a:cubicBezTo>
                      <a:pt x="46133" y="254738"/>
                      <a:pt x="161473" y="118860"/>
                      <a:pt x="166599" y="121423"/>
                    </a:cubicBezTo>
                    <a:cubicBezTo>
                      <a:pt x="270405" y="40666"/>
                      <a:pt x="428998" y="-4039"/>
                      <a:pt x="605613" y="287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Freeform: Shape 47">
                <a:extLst>
                  <a:ext uri="{FF2B5EF4-FFF2-40B4-BE49-F238E27FC236}">
                    <a16:creationId xmlns:a16="http://schemas.microsoft.com/office/drawing/2014/main" id="{1A733441-67E3-3488-543F-4CCCB2C49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303" y="4978464"/>
                <a:ext cx="2897720" cy="1910737"/>
              </a:xfrm>
              <a:custGeom>
                <a:avLst/>
                <a:gdLst>
                  <a:gd name="connsiteX0" fmla="*/ 1587093 w 2539038"/>
                  <a:gd name="connsiteY0" fmla="*/ 0 h 1674225"/>
                  <a:gd name="connsiteX1" fmla="*/ 1699870 w 2539038"/>
                  <a:gd name="connsiteY1" fmla="*/ 399943 h 1674225"/>
                  <a:gd name="connsiteX2" fmla="*/ 1912609 w 2539038"/>
                  <a:gd name="connsiteY2" fmla="*/ 535821 h 1674225"/>
                  <a:gd name="connsiteX3" fmla="*/ 2171483 w 2539038"/>
                  <a:gd name="connsiteY3" fmla="*/ 817832 h 1674225"/>
                  <a:gd name="connsiteX4" fmla="*/ 2529479 w 2539038"/>
                  <a:gd name="connsiteY4" fmla="*/ 602443 h 1674225"/>
                  <a:gd name="connsiteX5" fmla="*/ 2534623 w 2539038"/>
                  <a:gd name="connsiteY5" fmla="*/ 593633 h 1674225"/>
                  <a:gd name="connsiteX6" fmla="*/ 2539038 w 2539038"/>
                  <a:gd name="connsiteY6" fmla="*/ 649425 h 1674225"/>
                  <a:gd name="connsiteX7" fmla="*/ 2187434 w 2539038"/>
                  <a:gd name="connsiteY7" fmla="*/ 1143435 h 1674225"/>
                  <a:gd name="connsiteX8" fmla="*/ 1677119 w 2539038"/>
                  <a:gd name="connsiteY8" fmla="*/ 1115228 h 1674225"/>
                  <a:gd name="connsiteX9" fmla="*/ 1674554 w 2539038"/>
                  <a:gd name="connsiteY9" fmla="*/ 1135742 h 1674225"/>
                  <a:gd name="connsiteX10" fmla="*/ 2007926 w 2539038"/>
                  <a:gd name="connsiteY10" fmla="*/ 1584478 h 1674225"/>
                  <a:gd name="connsiteX11" fmla="*/ 2010491 w 2539038"/>
                  <a:gd name="connsiteY11" fmla="*/ 1587042 h 1674225"/>
                  <a:gd name="connsiteX12" fmla="*/ 1915608 w 2539038"/>
                  <a:gd name="connsiteY12" fmla="*/ 1674225 h 1674225"/>
                  <a:gd name="connsiteX13" fmla="*/ 1377084 w 2539038"/>
                  <a:gd name="connsiteY13" fmla="*/ 1274209 h 1674225"/>
                  <a:gd name="connsiteX14" fmla="*/ 1320667 w 2539038"/>
                  <a:gd name="connsiteY14" fmla="*/ 1135742 h 1674225"/>
                  <a:gd name="connsiteX15" fmla="*/ 994988 w 2539038"/>
                  <a:gd name="connsiteY15" fmla="*/ 1053687 h 1674225"/>
                  <a:gd name="connsiteX16" fmla="*/ 966780 w 2539038"/>
                  <a:gd name="connsiteY16" fmla="*/ 1066508 h 1674225"/>
                  <a:gd name="connsiteX17" fmla="*/ 246183 w 2539038"/>
                  <a:gd name="connsiteY17" fmla="*/ 807524 h 1674225"/>
                  <a:gd name="connsiteX18" fmla="*/ 233361 w 2539038"/>
                  <a:gd name="connsiteY18" fmla="*/ 771625 h 1674225"/>
                  <a:gd name="connsiteX19" fmla="*/ 169251 w 2539038"/>
                  <a:gd name="connsiteY19" fmla="*/ 802395 h 1674225"/>
                  <a:gd name="connsiteX20" fmla="*/ 0 w 2539038"/>
                  <a:gd name="connsiteY20" fmla="*/ 845987 h 1674225"/>
                  <a:gd name="connsiteX21" fmla="*/ 1295023 w 2539038"/>
                  <a:gd name="connsiteY21" fmla="*/ 453663 h 1674225"/>
                  <a:gd name="connsiteX22" fmla="*/ 1343747 w 2539038"/>
                  <a:gd name="connsiteY22" fmla="*/ 466484 h 1674225"/>
                  <a:gd name="connsiteX23" fmla="*/ 1487353 w 2539038"/>
                  <a:gd name="connsiteY23" fmla="*/ 74161 h 1674225"/>
                  <a:gd name="connsiteX24" fmla="*/ 1569080 w 2539038"/>
                  <a:gd name="connsiteY24" fmla="*/ 1711 h 1674225"/>
                  <a:gd name="connsiteX25" fmla="*/ 1587093 w 2539038"/>
                  <a:gd name="connsiteY25" fmla="*/ 0 h 16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39038" h="1674225">
                    <a:moveTo>
                      <a:pt x="1587093" y="0"/>
                    </a:moveTo>
                    <a:cubicBezTo>
                      <a:pt x="1566588" y="146133"/>
                      <a:pt x="1602472" y="289702"/>
                      <a:pt x="1699870" y="399943"/>
                    </a:cubicBezTo>
                    <a:cubicBezTo>
                      <a:pt x="1756259" y="464036"/>
                      <a:pt x="1830589" y="510183"/>
                      <a:pt x="1912609" y="535821"/>
                    </a:cubicBezTo>
                    <a:cubicBezTo>
                      <a:pt x="1892104" y="697336"/>
                      <a:pt x="2002318" y="810140"/>
                      <a:pt x="2171483" y="817832"/>
                    </a:cubicBezTo>
                    <a:cubicBezTo>
                      <a:pt x="2424911" y="829048"/>
                      <a:pt x="2507612" y="647904"/>
                      <a:pt x="2529479" y="602443"/>
                    </a:cubicBezTo>
                    <a:lnTo>
                      <a:pt x="2534623" y="593633"/>
                    </a:lnTo>
                    <a:lnTo>
                      <a:pt x="2539038" y="649425"/>
                    </a:lnTo>
                    <a:cubicBezTo>
                      <a:pt x="2533629" y="854481"/>
                      <a:pt x="2400921" y="1053047"/>
                      <a:pt x="2187434" y="1143435"/>
                    </a:cubicBezTo>
                    <a:cubicBezTo>
                      <a:pt x="2013055" y="1217797"/>
                      <a:pt x="1823290" y="1202411"/>
                      <a:pt x="1677119" y="1115228"/>
                    </a:cubicBezTo>
                    <a:cubicBezTo>
                      <a:pt x="1674554" y="1122921"/>
                      <a:pt x="1674554" y="1128049"/>
                      <a:pt x="1674554" y="1135742"/>
                    </a:cubicBezTo>
                    <a:cubicBezTo>
                      <a:pt x="1674554" y="1346007"/>
                      <a:pt x="1815596" y="1525501"/>
                      <a:pt x="2007926" y="1584478"/>
                    </a:cubicBezTo>
                    <a:cubicBezTo>
                      <a:pt x="2007926" y="1584478"/>
                      <a:pt x="2010491" y="1587042"/>
                      <a:pt x="2010491" y="1587042"/>
                    </a:cubicBezTo>
                    <a:cubicBezTo>
                      <a:pt x="2010491" y="1587042"/>
                      <a:pt x="2010491" y="1587042"/>
                      <a:pt x="1915608" y="1674225"/>
                    </a:cubicBezTo>
                    <a:cubicBezTo>
                      <a:pt x="1705327" y="1646019"/>
                      <a:pt x="1497611" y="1502423"/>
                      <a:pt x="1377084" y="1274209"/>
                    </a:cubicBezTo>
                    <a:cubicBezTo>
                      <a:pt x="1354004" y="1230618"/>
                      <a:pt x="1336053" y="1184462"/>
                      <a:pt x="1320667" y="1135742"/>
                    </a:cubicBezTo>
                    <a:cubicBezTo>
                      <a:pt x="1200140" y="1174205"/>
                      <a:pt x="1071920" y="1138306"/>
                      <a:pt x="994988" y="1053687"/>
                    </a:cubicBezTo>
                    <a:cubicBezTo>
                      <a:pt x="984730" y="1058816"/>
                      <a:pt x="974473" y="1063944"/>
                      <a:pt x="966780" y="1066508"/>
                    </a:cubicBezTo>
                    <a:cubicBezTo>
                      <a:pt x="682131" y="1187026"/>
                      <a:pt x="359016" y="1071637"/>
                      <a:pt x="246183" y="807524"/>
                    </a:cubicBezTo>
                    <a:cubicBezTo>
                      <a:pt x="241054" y="794703"/>
                      <a:pt x="238490" y="781882"/>
                      <a:pt x="233361" y="771625"/>
                    </a:cubicBezTo>
                    <a:cubicBezTo>
                      <a:pt x="212846" y="781882"/>
                      <a:pt x="189766" y="792138"/>
                      <a:pt x="169251" y="802395"/>
                    </a:cubicBezTo>
                    <a:cubicBezTo>
                      <a:pt x="112834" y="825473"/>
                      <a:pt x="56417" y="840858"/>
                      <a:pt x="0" y="845987"/>
                    </a:cubicBezTo>
                    <a:cubicBezTo>
                      <a:pt x="230796" y="497255"/>
                      <a:pt x="753934" y="322889"/>
                      <a:pt x="1295023" y="453663"/>
                    </a:cubicBezTo>
                    <a:cubicBezTo>
                      <a:pt x="1310409" y="458792"/>
                      <a:pt x="1328360" y="461356"/>
                      <a:pt x="1343747" y="466484"/>
                    </a:cubicBezTo>
                    <a:cubicBezTo>
                      <a:pt x="1343747" y="317760"/>
                      <a:pt x="1392470" y="181857"/>
                      <a:pt x="1487353" y="74161"/>
                    </a:cubicBezTo>
                    <a:lnTo>
                      <a:pt x="1569080" y="1711"/>
                    </a:lnTo>
                    <a:lnTo>
                      <a:pt x="1587093" y="0"/>
                    </a:lnTo>
                    <a:close/>
                  </a:path>
                </a:pathLst>
              </a:custGeom>
              <a:solidFill>
                <a:srgbClr val="6B4C09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Freeform 10">
                <a:extLst>
                  <a:ext uri="{FF2B5EF4-FFF2-40B4-BE49-F238E27FC236}">
                    <a16:creationId xmlns:a16="http://schemas.microsoft.com/office/drawing/2014/main" id="{433B95DD-8369-F1FB-0AA4-12B60248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302" y="4554118"/>
                <a:ext cx="1211472" cy="1477524"/>
              </a:xfrm>
              <a:custGeom>
                <a:avLst/>
                <a:gdLst>
                  <a:gd name="T0" fmla="*/ 377 w 414"/>
                  <a:gd name="T1" fmla="*/ 215 h 505"/>
                  <a:gd name="T2" fmla="*/ 374 w 414"/>
                  <a:gd name="T3" fmla="*/ 70 h 505"/>
                  <a:gd name="T4" fmla="*/ 249 w 414"/>
                  <a:gd name="T5" fmla="*/ 49 h 505"/>
                  <a:gd name="T6" fmla="*/ 132 w 414"/>
                  <a:gd name="T7" fmla="*/ 0 h 505"/>
                  <a:gd name="T8" fmla="*/ 108 w 414"/>
                  <a:gd name="T9" fmla="*/ 4 h 505"/>
                  <a:gd name="T10" fmla="*/ 5 w 414"/>
                  <a:gd name="T11" fmla="*/ 120 h 505"/>
                  <a:gd name="T12" fmla="*/ 33 w 414"/>
                  <a:gd name="T13" fmla="*/ 221 h 505"/>
                  <a:gd name="T14" fmla="*/ 38 w 414"/>
                  <a:gd name="T15" fmla="*/ 357 h 505"/>
                  <a:gd name="T16" fmla="*/ 319 w 414"/>
                  <a:gd name="T17" fmla="*/ 458 h 505"/>
                  <a:gd name="T18" fmla="*/ 344 w 414"/>
                  <a:gd name="T19" fmla="*/ 446 h 505"/>
                  <a:gd name="T20" fmla="*/ 398 w 414"/>
                  <a:gd name="T21" fmla="*/ 307 h 505"/>
                  <a:gd name="T22" fmla="*/ 377 w 414"/>
                  <a:gd name="T23" fmla="*/ 21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4" h="505">
                    <a:moveTo>
                      <a:pt x="377" y="215"/>
                    </a:moveTo>
                    <a:cubicBezTo>
                      <a:pt x="414" y="174"/>
                      <a:pt x="413" y="110"/>
                      <a:pt x="374" y="70"/>
                    </a:cubicBezTo>
                    <a:cubicBezTo>
                      <a:pt x="340" y="35"/>
                      <a:pt x="289" y="28"/>
                      <a:pt x="249" y="49"/>
                    </a:cubicBezTo>
                    <a:cubicBezTo>
                      <a:pt x="219" y="19"/>
                      <a:pt x="178" y="0"/>
                      <a:pt x="132" y="0"/>
                    </a:cubicBezTo>
                    <a:cubicBezTo>
                      <a:pt x="124" y="0"/>
                      <a:pt x="108" y="3"/>
                      <a:pt x="108" y="4"/>
                    </a:cubicBezTo>
                    <a:cubicBezTo>
                      <a:pt x="54" y="18"/>
                      <a:pt x="12" y="62"/>
                      <a:pt x="5" y="120"/>
                    </a:cubicBezTo>
                    <a:cubicBezTo>
                      <a:pt x="0" y="157"/>
                      <a:pt x="11" y="193"/>
                      <a:pt x="33" y="221"/>
                    </a:cubicBezTo>
                    <a:cubicBezTo>
                      <a:pt x="19" y="265"/>
                      <a:pt x="20" y="312"/>
                      <a:pt x="38" y="357"/>
                    </a:cubicBezTo>
                    <a:cubicBezTo>
                      <a:pt x="82" y="460"/>
                      <a:pt x="208" y="505"/>
                      <a:pt x="319" y="458"/>
                    </a:cubicBezTo>
                    <a:cubicBezTo>
                      <a:pt x="327" y="454"/>
                      <a:pt x="336" y="450"/>
                      <a:pt x="344" y="446"/>
                    </a:cubicBezTo>
                    <a:cubicBezTo>
                      <a:pt x="344" y="446"/>
                      <a:pt x="404" y="391"/>
                      <a:pt x="398" y="307"/>
                    </a:cubicBezTo>
                    <a:cubicBezTo>
                      <a:pt x="396" y="274"/>
                      <a:pt x="391" y="242"/>
                      <a:pt x="377" y="215"/>
                    </a:cubicBezTo>
                    <a:close/>
                  </a:path>
                </a:pathLst>
              </a:custGeom>
              <a:solidFill>
                <a:srgbClr val="A07C4B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: Shape 49">
                <a:extLst>
                  <a:ext uri="{FF2B5EF4-FFF2-40B4-BE49-F238E27FC236}">
                    <a16:creationId xmlns:a16="http://schemas.microsoft.com/office/drawing/2014/main" id="{8D7F6957-3512-BB18-D792-B6F92E7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372" y="3748771"/>
                <a:ext cx="2214668" cy="1843919"/>
              </a:xfrm>
              <a:custGeom>
                <a:avLst/>
                <a:gdLst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287080 w 2382017"/>
                  <a:gd name="connsiteY5" fmla="*/ 2751692 h 2751705"/>
                  <a:gd name="connsiteX6" fmla="*/ 2318383 w 2382017"/>
                  <a:gd name="connsiteY6" fmla="*/ 2722929 h 2751705"/>
                  <a:gd name="connsiteX7" fmla="*/ 2381947 w 2382017"/>
                  <a:gd name="connsiteY7" fmla="*/ 2664523 h 2751705"/>
                  <a:gd name="connsiteX8" fmla="*/ 2379382 w 2382017"/>
                  <a:gd name="connsiteY8" fmla="*/ 2661959 h 2751705"/>
                  <a:gd name="connsiteX9" fmla="*/ 2309838 w 2382017"/>
                  <a:gd name="connsiteY9" fmla="*/ 2634369 h 2751705"/>
                  <a:gd name="connsiteX10" fmla="*/ 2246633 w 2382017"/>
                  <a:gd name="connsiteY10" fmla="*/ 2596816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18383 w 2382017"/>
                  <a:gd name="connsiteY5" fmla="*/ 2722929 h 2751705"/>
                  <a:gd name="connsiteX6" fmla="*/ 2381947 w 2382017"/>
                  <a:gd name="connsiteY6" fmla="*/ 2664523 h 2751705"/>
                  <a:gd name="connsiteX7" fmla="*/ 2379382 w 2382017"/>
                  <a:gd name="connsiteY7" fmla="*/ 2661959 h 2751705"/>
                  <a:gd name="connsiteX8" fmla="*/ 2309838 w 2382017"/>
                  <a:gd name="connsiteY8" fmla="*/ 2634369 h 2751705"/>
                  <a:gd name="connsiteX9" fmla="*/ 2246633 w 2382017"/>
                  <a:gd name="connsiteY9" fmla="*/ 2596816 h 2751705"/>
                  <a:gd name="connsiteX10" fmla="*/ 2246662 w 2382017"/>
                  <a:gd name="connsiteY10" fmla="*/ 2596804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304981 w 2382017"/>
                  <a:gd name="connsiteY14" fmla="*/ 30851 h 2751705"/>
                  <a:gd name="connsiteX15" fmla="*/ 1014635 w 2382017"/>
                  <a:gd name="connsiteY15" fmla="*/ 2279 h 2751705"/>
                  <a:gd name="connsiteX16" fmla="*/ 1188833 w 2382017"/>
                  <a:gd name="connsiteY16" fmla="*/ 20146 h 2751705"/>
                  <a:gd name="connsiteX17" fmla="*/ 1269119 w 2382017"/>
                  <a:gd name="connsiteY17" fmla="*/ 54522 h 2751705"/>
                  <a:gd name="connsiteX18" fmla="*/ 1269071 w 2382017"/>
                  <a:gd name="connsiteY18" fmla="*/ 54551 h 2751705"/>
                  <a:gd name="connsiteX19" fmla="*/ 1122973 w 2382017"/>
                  <a:gd name="connsiteY19" fmla="*/ 277596 h 2751705"/>
                  <a:gd name="connsiteX20" fmla="*/ 1627907 w 2382017"/>
                  <a:gd name="connsiteY20" fmla="*/ 1056971 h 2751705"/>
                  <a:gd name="connsiteX21" fmla="*/ 1878412 w 2382017"/>
                  <a:gd name="connsiteY21" fmla="*/ 1085092 h 2751705"/>
                  <a:gd name="connsiteX22" fmla="*/ 1940535 w 2382017"/>
                  <a:gd name="connsiteY22" fmla="*/ 1079192 h 2751705"/>
                  <a:gd name="connsiteX23" fmla="*/ 1858809 w 2382017"/>
                  <a:gd name="connsiteY23" fmla="*/ 1151642 h 2751705"/>
                  <a:gd name="connsiteX24" fmla="*/ 1715203 w 2382017"/>
                  <a:gd name="connsiteY24" fmla="*/ 1543965 h 2751705"/>
                  <a:gd name="connsiteX25" fmla="*/ 1666479 w 2382017"/>
                  <a:gd name="connsiteY25" fmla="*/ 1531144 h 2751705"/>
                  <a:gd name="connsiteX26" fmla="*/ 739964 w 2382017"/>
                  <a:gd name="connsiteY26" fmla="*/ 1611601 h 2751705"/>
                  <a:gd name="connsiteX27" fmla="*/ 733019 w 2382017"/>
                  <a:gd name="connsiteY27" fmla="*/ 1615678 h 2751705"/>
                  <a:gd name="connsiteX28" fmla="*/ 742011 w 2382017"/>
                  <a:gd name="connsiteY28" fmla="*/ 1569837 h 2751705"/>
                  <a:gd name="connsiteX29" fmla="*/ 743543 w 2382017"/>
                  <a:gd name="connsiteY29" fmla="*/ 1492698 h 2751705"/>
                  <a:gd name="connsiteX30" fmla="*/ 689699 w 2382017"/>
                  <a:gd name="connsiteY30" fmla="*/ 1256843 h 2751705"/>
                  <a:gd name="connsiteX31" fmla="*/ 682006 w 2382017"/>
                  <a:gd name="connsiteY31" fmla="*/ 885116 h 2751705"/>
                  <a:gd name="connsiteX32" fmla="*/ 361500 w 2382017"/>
                  <a:gd name="connsiteY32" fmla="*/ 831280 h 2751705"/>
                  <a:gd name="connsiteX33" fmla="*/ 61507 w 2382017"/>
                  <a:gd name="connsiteY33" fmla="*/ 705662 h 2751705"/>
                  <a:gd name="connsiteX34" fmla="*/ 6701 w 2382017"/>
                  <a:gd name="connsiteY34" fmla="*/ 713233 h 2751705"/>
                  <a:gd name="connsiteX35" fmla="*/ 0 w 2382017"/>
                  <a:gd name="connsiteY35" fmla="*/ 715904 h 2751705"/>
                  <a:gd name="connsiteX36" fmla="*/ 21970 w 2382017"/>
                  <a:gd name="connsiteY36" fmla="*/ 608104 h 2751705"/>
                  <a:gd name="connsiteX37" fmla="*/ 230744 w 2382017"/>
                  <a:gd name="connsiteY37" fmla="*/ 316068 h 2751705"/>
                  <a:gd name="connsiteX38" fmla="*/ 699973 w 2382017"/>
                  <a:gd name="connsiteY38" fmla="*/ 187876 h 2751705"/>
                  <a:gd name="connsiteX39" fmla="*/ 925613 w 2382017"/>
                  <a:gd name="connsiteY39" fmla="*/ 21227 h 2751705"/>
                  <a:gd name="connsiteX40" fmla="*/ 1014635 w 2382017"/>
                  <a:gd name="connsiteY40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81947 w 2382017"/>
                  <a:gd name="connsiteY5" fmla="*/ 2664523 h 2751705"/>
                  <a:gd name="connsiteX6" fmla="*/ 2379382 w 2382017"/>
                  <a:gd name="connsiteY6" fmla="*/ 2661959 h 2751705"/>
                  <a:gd name="connsiteX7" fmla="*/ 2309838 w 2382017"/>
                  <a:gd name="connsiteY7" fmla="*/ 2634369 h 2751705"/>
                  <a:gd name="connsiteX8" fmla="*/ 2246633 w 2382017"/>
                  <a:gd name="connsiteY8" fmla="*/ 2596816 h 2751705"/>
                  <a:gd name="connsiteX9" fmla="*/ 2246662 w 2382017"/>
                  <a:gd name="connsiteY9" fmla="*/ 2596804 h 2751705"/>
                  <a:gd name="connsiteX10" fmla="*/ 1304981 w 2382017"/>
                  <a:gd name="connsiteY10" fmla="*/ 30851 h 2751705"/>
                  <a:gd name="connsiteX11" fmla="*/ 1305449 w 2382017"/>
                  <a:gd name="connsiteY11" fmla="*/ 32279 h 2751705"/>
                  <a:gd name="connsiteX12" fmla="*/ 1270903 w 2382017"/>
                  <a:gd name="connsiteY12" fmla="*/ 53430 h 2751705"/>
                  <a:gd name="connsiteX13" fmla="*/ 1304981 w 2382017"/>
                  <a:gd name="connsiteY13" fmla="*/ 30851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79382 w 2382017"/>
                  <a:gd name="connsiteY5" fmla="*/ 2661959 h 2664535"/>
                  <a:gd name="connsiteX6" fmla="*/ 2309838 w 2382017"/>
                  <a:gd name="connsiteY6" fmla="*/ 2634369 h 2664535"/>
                  <a:gd name="connsiteX7" fmla="*/ 2246633 w 2382017"/>
                  <a:gd name="connsiteY7" fmla="*/ 2596816 h 2664535"/>
                  <a:gd name="connsiteX8" fmla="*/ 2246662 w 2382017"/>
                  <a:gd name="connsiteY8" fmla="*/ 2596804 h 2664535"/>
                  <a:gd name="connsiteX9" fmla="*/ 1304981 w 2382017"/>
                  <a:gd name="connsiteY9" fmla="*/ 30851 h 2664535"/>
                  <a:gd name="connsiteX10" fmla="*/ 1305449 w 2382017"/>
                  <a:gd name="connsiteY10" fmla="*/ 32279 h 2664535"/>
                  <a:gd name="connsiteX11" fmla="*/ 1270903 w 2382017"/>
                  <a:gd name="connsiteY11" fmla="*/ 53430 h 2664535"/>
                  <a:gd name="connsiteX12" fmla="*/ 1304981 w 2382017"/>
                  <a:gd name="connsiteY12" fmla="*/ 30851 h 2664535"/>
                  <a:gd name="connsiteX13" fmla="*/ 1014635 w 2382017"/>
                  <a:gd name="connsiteY13" fmla="*/ 2279 h 2664535"/>
                  <a:gd name="connsiteX14" fmla="*/ 1188833 w 2382017"/>
                  <a:gd name="connsiteY14" fmla="*/ 20146 h 2664535"/>
                  <a:gd name="connsiteX15" fmla="*/ 1269119 w 2382017"/>
                  <a:gd name="connsiteY15" fmla="*/ 54522 h 2664535"/>
                  <a:gd name="connsiteX16" fmla="*/ 1269071 w 2382017"/>
                  <a:gd name="connsiteY16" fmla="*/ 54551 h 2664535"/>
                  <a:gd name="connsiteX17" fmla="*/ 1122973 w 2382017"/>
                  <a:gd name="connsiteY17" fmla="*/ 277596 h 2664535"/>
                  <a:gd name="connsiteX18" fmla="*/ 1627907 w 2382017"/>
                  <a:gd name="connsiteY18" fmla="*/ 1056971 h 2664535"/>
                  <a:gd name="connsiteX19" fmla="*/ 1878412 w 2382017"/>
                  <a:gd name="connsiteY19" fmla="*/ 1085092 h 2664535"/>
                  <a:gd name="connsiteX20" fmla="*/ 1940535 w 2382017"/>
                  <a:gd name="connsiteY20" fmla="*/ 1079192 h 2664535"/>
                  <a:gd name="connsiteX21" fmla="*/ 1858809 w 2382017"/>
                  <a:gd name="connsiteY21" fmla="*/ 1151642 h 2664535"/>
                  <a:gd name="connsiteX22" fmla="*/ 1715203 w 2382017"/>
                  <a:gd name="connsiteY22" fmla="*/ 1543965 h 2664535"/>
                  <a:gd name="connsiteX23" fmla="*/ 1666479 w 2382017"/>
                  <a:gd name="connsiteY23" fmla="*/ 1531144 h 2664535"/>
                  <a:gd name="connsiteX24" fmla="*/ 739964 w 2382017"/>
                  <a:gd name="connsiteY24" fmla="*/ 1611601 h 2664535"/>
                  <a:gd name="connsiteX25" fmla="*/ 733019 w 2382017"/>
                  <a:gd name="connsiteY25" fmla="*/ 1615678 h 2664535"/>
                  <a:gd name="connsiteX26" fmla="*/ 742011 w 2382017"/>
                  <a:gd name="connsiteY26" fmla="*/ 1569837 h 2664535"/>
                  <a:gd name="connsiteX27" fmla="*/ 743543 w 2382017"/>
                  <a:gd name="connsiteY27" fmla="*/ 1492698 h 2664535"/>
                  <a:gd name="connsiteX28" fmla="*/ 689699 w 2382017"/>
                  <a:gd name="connsiteY28" fmla="*/ 1256843 h 2664535"/>
                  <a:gd name="connsiteX29" fmla="*/ 682006 w 2382017"/>
                  <a:gd name="connsiteY29" fmla="*/ 885116 h 2664535"/>
                  <a:gd name="connsiteX30" fmla="*/ 361500 w 2382017"/>
                  <a:gd name="connsiteY30" fmla="*/ 831280 h 2664535"/>
                  <a:gd name="connsiteX31" fmla="*/ 61507 w 2382017"/>
                  <a:gd name="connsiteY31" fmla="*/ 705662 h 2664535"/>
                  <a:gd name="connsiteX32" fmla="*/ 6701 w 2382017"/>
                  <a:gd name="connsiteY32" fmla="*/ 713233 h 2664535"/>
                  <a:gd name="connsiteX33" fmla="*/ 0 w 2382017"/>
                  <a:gd name="connsiteY33" fmla="*/ 715904 h 2664535"/>
                  <a:gd name="connsiteX34" fmla="*/ 21970 w 2382017"/>
                  <a:gd name="connsiteY34" fmla="*/ 608104 h 2664535"/>
                  <a:gd name="connsiteX35" fmla="*/ 230744 w 2382017"/>
                  <a:gd name="connsiteY35" fmla="*/ 316068 h 2664535"/>
                  <a:gd name="connsiteX36" fmla="*/ 699973 w 2382017"/>
                  <a:gd name="connsiteY36" fmla="*/ 187876 h 2664535"/>
                  <a:gd name="connsiteX37" fmla="*/ 925613 w 2382017"/>
                  <a:gd name="connsiteY37" fmla="*/ 21227 h 2664535"/>
                  <a:gd name="connsiteX38" fmla="*/ 1014635 w 2382017"/>
                  <a:gd name="connsiteY38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09838 w 2382017"/>
                  <a:gd name="connsiteY5" fmla="*/ 2634369 h 2664535"/>
                  <a:gd name="connsiteX6" fmla="*/ 2246633 w 2382017"/>
                  <a:gd name="connsiteY6" fmla="*/ 2596816 h 2664535"/>
                  <a:gd name="connsiteX7" fmla="*/ 2246662 w 2382017"/>
                  <a:gd name="connsiteY7" fmla="*/ 2596804 h 2664535"/>
                  <a:gd name="connsiteX8" fmla="*/ 1304981 w 2382017"/>
                  <a:gd name="connsiteY8" fmla="*/ 30851 h 2664535"/>
                  <a:gd name="connsiteX9" fmla="*/ 1305449 w 2382017"/>
                  <a:gd name="connsiteY9" fmla="*/ 32279 h 2664535"/>
                  <a:gd name="connsiteX10" fmla="*/ 1270903 w 2382017"/>
                  <a:gd name="connsiteY10" fmla="*/ 53430 h 2664535"/>
                  <a:gd name="connsiteX11" fmla="*/ 1304981 w 2382017"/>
                  <a:gd name="connsiteY11" fmla="*/ 30851 h 2664535"/>
                  <a:gd name="connsiteX12" fmla="*/ 1014635 w 2382017"/>
                  <a:gd name="connsiteY12" fmla="*/ 2279 h 2664535"/>
                  <a:gd name="connsiteX13" fmla="*/ 1188833 w 2382017"/>
                  <a:gd name="connsiteY13" fmla="*/ 20146 h 2664535"/>
                  <a:gd name="connsiteX14" fmla="*/ 1269119 w 2382017"/>
                  <a:gd name="connsiteY14" fmla="*/ 54522 h 2664535"/>
                  <a:gd name="connsiteX15" fmla="*/ 1269071 w 2382017"/>
                  <a:gd name="connsiteY15" fmla="*/ 54551 h 2664535"/>
                  <a:gd name="connsiteX16" fmla="*/ 1122973 w 2382017"/>
                  <a:gd name="connsiteY16" fmla="*/ 277596 h 2664535"/>
                  <a:gd name="connsiteX17" fmla="*/ 1627907 w 2382017"/>
                  <a:gd name="connsiteY17" fmla="*/ 1056971 h 2664535"/>
                  <a:gd name="connsiteX18" fmla="*/ 1878412 w 2382017"/>
                  <a:gd name="connsiteY18" fmla="*/ 1085092 h 2664535"/>
                  <a:gd name="connsiteX19" fmla="*/ 1940535 w 2382017"/>
                  <a:gd name="connsiteY19" fmla="*/ 1079192 h 2664535"/>
                  <a:gd name="connsiteX20" fmla="*/ 1858809 w 2382017"/>
                  <a:gd name="connsiteY20" fmla="*/ 1151642 h 2664535"/>
                  <a:gd name="connsiteX21" fmla="*/ 1715203 w 2382017"/>
                  <a:gd name="connsiteY21" fmla="*/ 1543965 h 2664535"/>
                  <a:gd name="connsiteX22" fmla="*/ 1666479 w 2382017"/>
                  <a:gd name="connsiteY22" fmla="*/ 1531144 h 2664535"/>
                  <a:gd name="connsiteX23" fmla="*/ 739964 w 2382017"/>
                  <a:gd name="connsiteY23" fmla="*/ 1611601 h 2664535"/>
                  <a:gd name="connsiteX24" fmla="*/ 733019 w 2382017"/>
                  <a:gd name="connsiteY24" fmla="*/ 1615678 h 2664535"/>
                  <a:gd name="connsiteX25" fmla="*/ 742011 w 2382017"/>
                  <a:gd name="connsiteY25" fmla="*/ 1569837 h 2664535"/>
                  <a:gd name="connsiteX26" fmla="*/ 743543 w 2382017"/>
                  <a:gd name="connsiteY26" fmla="*/ 1492698 h 2664535"/>
                  <a:gd name="connsiteX27" fmla="*/ 689699 w 2382017"/>
                  <a:gd name="connsiteY27" fmla="*/ 1256843 h 2664535"/>
                  <a:gd name="connsiteX28" fmla="*/ 682006 w 2382017"/>
                  <a:gd name="connsiteY28" fmla="*/ 885116 h 2664535"/>
                  <a:gd name="connsiteX29" fmla="*/ 361500 w 2382017"/>
                  <a:gd name="connsiteY29" fmla="*/ 831280 h 2664535"/>
                  <a:gd name="connsiteX30" fmla="*/ 61507 w 2382017"/>
                  <a:gd name="connsiteY30" fmla="*/ 705662 h 2664535"/>
                  <a:gd name="connsiteX31" fmla="*/ 6701 w 2382017"/>
                  <a:gd name="connsiteY31" fmla="*/ 713233 h 2664535"/>
                  <a:gd name="connsiteX32" fmla="*/ 0 w 2382017"/>
                  <a:gd name="connsiteY32" fmla="*/ 715904 h 2664535"/>
                  <a:gd name="connsiteX33" fmla="*/ 21970 w 2382017"/>
                  <a:gd name="connsiteY33" fmla="*/ 608104 h 2664535"/>
                  <a:gd name="connsiteX34" fmla="*/ 230744 w 2382017"/>
                  <a:gd name="connsiteY34" fmla="*/ 316068 h 2664535"/>
                  <a:gd name="connsiteX35" fmla="*/ 699973 w 2382017"/>
                  <a:gd name="connsiteY35" fmla="*/ 187876 h 2664535"/>
                  <a:gd name="connsiteX36" fmla="*/ 925613 w 2382017"/>
                  <a:gd name="connsiteY36" fmla="*/ 21227 h 2664535"/>
                  <a:gd name="connsiteX37" fmla="*/ 1014635 w 2382017"/>
                  <a:gd name="connsiteY37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09838 w 2382017"/>
                  <a:gd name="connsiteY4" fmla="*/ 2634369 h 2664535"/>
                  <a:gd name="connsiteX5" fmla="*/ 2246633 w 2382017"/>
                  <a:gd name="connsiteY5" fmla="*/ 2596816 h 2664535"/>
                  <a:gd name="connsiteX6" fmla="*/ 2246662 w 2382017"/>
                  <a:gd name="connsiteY6" fmla="*/ 2596804 h 2664535"/>
                  <a:gd name="connsiteX7" fmla="*/ 1304981 w 2382017"/>
                  <a:gd name="connsiteY7" fmla="*/ 30851 h 2664535"/>
                  <a:gd name="connsiteX8" fmla="*/ 1305449 w 2382017"/>
                  <a:gd name="connsiteY8" fmla="*/ 32279 h 2664535"/>
                  <a:gd name="connsiteX9" fmla="*/ 1270903 w 2382017"/>
                  <a:gd name="connsiteY9" fmla="*/ 53430 h 2664535"/>
                  <a:gd name="connsiteX10" fmla="*/ 1304981 w 2382017"/>
                  <a:gd name="connsiteY10" fmla="*/ 30851 h 2664535"/>
                  <a:gd name="connsiteX11" fmla="*/ 1014635 w 2382017"/>
                  <a:gd name="connsiteY11" fmla="*/ 2279 h 2664535"/>
                  <a:gd name="connsiteX12" fmla="*/ 1188833 w 2382017"/>
                  <a:gd name="connsiteY12" fmla="*/ 20146 h 2664535"/>
                  <a:gd name="connsiteX13" fmla="*/ 1269119 w 2382017"/>
                  <a:gd name="connsiteY13" fmla="*/ 54522 h 2664535"/>
                  <a:gd name="connsiteX14" fmla="*/ 1269071 w 2382017"/>
                  <a:gd name="connsiteY14" fmla="*/ 54551 h 2664535"/>
                  <a:gd name="connsiteX15" fmla="*/ 1122973 w 2382017"/>
                  <a:gd name="connsiteY15" fmla="*/ 277596 h 2664535"/>
                  <a:gd name="connsiteX16" fmla="*/ 1627907 w 2382017"/>
                  <a:gd name="connsiteY16" fmla="*/ 1056971 h 2664535"/>
                  <a:gd name="connsiteX17" fmla="*/ 1878412 w 2382017"/>
                  <a:gd name="connsiteY17" fmla="*/ 1085092 h 2664535"/>
                  <a:gd name="connsiteX18" fmla="*/ 1940535 w 2382017"/>
                  <a:gd name="connsiteY18" fmla="*/ 1079192 h 2664535"/>
                  <a:gd name="connsiteX19" fmla="*/ 1858809 w 2382017"/>
                  <a:gd name="connsiteY19" fmla="*/ 1151642 h 2664535"/>
                  <a:gd name="connsiteX20" fmla="*/ 1715203 w 2382017"/>
                  <a:gd name="connsiteY20" fmla="*/ 1543965 h 2664535"/>
                  <a:gd name="connsiteX21" fmla="*/ 1666479 w 2382017"/>
                  <a:gd name="connsiteY21" fmla="*/ 1531144 h 2664535"/>
                  <a:gd name="connsiteX22" fmla="*/ 739964 w 2382017"/>
                  <a:gd name="connsiteY22" fmla="*/ 1611601 h 2664535"/>
                  <a:gd name="connsiteX23" fmla="*/ 733019 w 2382017"/>
                  <a:gd name="connsiteY23" fmla="*/ 1615678 h 2664535"/>
                  <a:gd name="connsiteX24" fmla="*/ 742011 w 2382017"/>
                  <a:gd name="connsiteY24" fmla="*/ 1569837 h 2664535"/>
                  <a:gd name="connsiteX25" fmla="*/ 743543 w 2382017"/>
                  <a:gd name="connsiteY25" fmla="*/ 1492698 h 2664535"/>
                  <a:gd name="connsiteX26" fmla="*/ 689699 w 2382017"/>
                  <a:gd name="connsiteY26" fmla="*/ 1256843 h 2664535"/>
                  <a:gd name="connsiteX27" fmla="*/ 682006 w 2382017"/>
                  <a:gd name="connsiteY27" fmla="*/ 885116 h 2664535"/>
                  <a:gd name="connsiteX28" fmla="*/ 361500 w 2382017"/>
                  <a:gd name="connsiteY28" fmla="*/ 831280 h 2664535"/>
                  <a:gd name="connsiteX29" fmla="*/ 61507 w 2382017"/>
                  <a:gd name="connsiteY29" fmla="*/ 705662 h 2664535"/>
                  <a:gd name="connsiteX30" fmla="*/ 6701 w 2382017"/>
                  <a:gd name="connsiteY30" fmla="*/ 713233 h 2664535"/>
                  <a:gd name="connsiteX31" fmla="*/ 0 w 2382017"/>
                  <a:gd name="connsiteY31" fmla="*/ 715904 h 2664535"/>
                  <a:gd name="connsiteX32" fmla="*/ 21970 w 2382017"/>
                  <a:gd name="connsiteY32" fmla="*/ 608104 h 2664535"/>
                  <a:gd name="connsiteX33" fmla="*/ 230744 w 2382017"/>
                  <a:gd name="connsiteY33" fmla="*/ 316068 h 2664535"/>
                  <a:gd name="connsiteX34" fmla="*/ 699973 w 2382017"/>
                  <a:gd name="connsiteY34" fmla="*/ 187876 h 2664535"/>
                  <a:gd name="connsiteX35" fmla="*/ 925613 w 2382017"/>
                  <a:gd name="connsiteY35" fmla="*/ 21227 h 2664535"/>
                  <a:gd name="connsiteX36" fmla="*/ 1014635 w 2382017"/>
                  <a:gd name="connsiteY36" fmla="*/ 2279 h 2664535"/>
                  <a:gd name="connsiteX0" fmla="*/ 2246662 w 2379453"/>
                  <a:gd name="connsiteY0" fmla="*/ 2596804 h 2661971"/>
                  <a:gd name="connsiteX1" fmla="*/ 2309917 w 2379453"/>
                  <a:gd name="connsiteY1" fmla="*/ 2634385 h 2661971"/>
                  <a:gd name="connsiteX2" fmla="*/ 2379453 w 2379453"/>
                  <a:gd name="connsiteY2" fmla="*/ 2661971 h 2661971"/>
                  <a:gd name="connsiteX3" fmla="*/ 2309838 w 2379453"/>
                  <a:gd name="connsiteY3" fmla="*/ 2634369 h 2661971"/>
                  <a:gd name="connsiteX4" fmla="*/ 2246633 w 2379453"/>
                  <a:gd name="connsiteY4" fmla="*/ 2596816 h 2661971"/>
                  <a:gd name="connsiteX5" fmla="*/ 2246662 w 2379453"/>
                  <a:gd name="connsiteY5" fmla="*/ 2596804 h 2661971"/>
                  <a:gd name="connsiteX6" fmla="*/ 1304981 w 2379453"/>
                  <a:gd name="connsiteY6" fmla="*/ 30851 h 2661971"/>
                  <a:gd name="connsiteX7" fmla="*/ 1305449 w 2379453"/>
                  <a:gd name="connsiteY7" fmla="*/ 32279 h 2661971"/>
                  <a:gd name="connsiteX8" fmla="*/ 1270903 w 2379453"/>
                  <a:gd name="connsiteY8" fmla="*/ 53430 h 2661971"/>
                  <a:gd name="connsiteX9" fmla="*/ 1304981 w 2379453"/>
                  <a:gd name="connsiteY9" fmla="*/ 30851 h 2661971"/>
                  <a:gd name="connsiteX10" fmla="*/ 1014635 w 2379453"/>
                  <a:gd name="connsiteY10" fmla="*/ 2279 h 2661971"/>
                  <a:gd name="connsiteX11" fmla="*/ 1188833 w 2379453"/>
                  <a:gd name="connsiteY11" fmla="*/ 20146 h 2661971"/>
                  <a:gd name="connsiteX12" fmla="*/ 1269119 w 2379453"/>
                  <a:gd name="connsiteY12" fmla="*/ 54522 h 2661971"/>
                  <a:gd name="connsiteX13" fmla="*/ 1269071 w 2379453"/>
                  <a:gd name="connsiteY13" fmla="*/ 54551 h 2661971"/>
                  <a:gd name="connsiteX14" fmla="*/ 1122973 w 2379453"/>
                  <a:gd name="connsiteY14" fmla="*/ 277596 h 2661971"/>
                  <a:gd name="connsiteX15" fmla="*/ 1627907 w 2379453"/>
                  <a:gd name="connsiteY15" fmla="*/ 1056971 h 2661971"/>
                  <a:gd name="connsiteX16" fmla="*/ 1878412 w 2379453"/>
                  <a:gd name="connsiteY16" fmla="*/ 1085092 h 2661971"/>
                  <a:gd name="connsiteX17" fmla="*/ 1940535 w 2379453"/>
                  <a:gd name="connsiteY17" fmla="*/ 1079192 h 2661971"/>
                  <a:gd name="connsiteX18" fmla="*/ 1858809 w 2379453"/>
                  <a:gd name="connsiteY18" fmla="*/ 1151642 h 2661971"/>
                  <a:gd name="connsiteX19" fmla="*/ 1715203 w 2379453"/>
                  <a:gd name="connsiteY19" fmla="*/ 1543965 h 2661971"/>
                  <a:gd name="connsiteX20" fmla="*/ 1666479 w 2379453"/>
                  <a:gd name="connsiteY20" fmla="*/ 1531144 h 2661971"/>
                  <a:gd name="connsiteX21" fmla="*/ 739964 w 2379453"/>
                  <a:gd name="connsiteY21" fmla="*/ 1611601 h 2661971"/>
                  <a:gd name="connsiteX22" fmla="*/ 733019 w 2379453"/>
                  <a:gd name="connsiteY22" fmla="*/ 1615678 h 2661971"/>
                  <a:gd name="connsiteX23" fmla="*/ 742011 w 2379453"/>
                  <a:gd name="connsiteY23" fmla="*/ 1569837 h 2661971"/>
                  <a:gd name="connsiteX24" fmla="*/ 743543 w 2379453"/>
                  <a:gd name="connsiteY24" fmla="*/ 1492698 h 2661971"/>
                  <a:gd name="connsiteX25" fmla="*/ 689699 w 2379453"/>
                  <a:gd name="connsiteY25" fmla="*/ 1256843 h 2661971"/>
                  <a:gd name="connsiteX26" fmla="*/ 682006 w 2379453"/>
                  <a:gd name="connsiteY26" fmla="*/ 885116 h 2661971"/>
                  <a:gd name="connsiteX27" fmla="*/ 361500 w 2379453"/>
                  <a:gd name="connsiteY27" fmla="*/ 831280 h 2661971"/>
                  <a:gd name="connsiteX28" fmla="*/ 61507 w 2379453"/>
                  <a:gd name="connsiteY28" fmla="*/ 705662 h 2661971"/>
                  <a:gd name="connsiteX29" fmla="*/ 6701 w 2379453"/>
                  <a:gd name="connsiteY29" fmla="*/ 713233 h 2661971"/>
                  <a:gd name="connsiteX30" fmla="*/ 0 w 2379453"/>
                  <a:gd name="connsiteY30" fmla="*/ 715904 h 2661971"/>
                  <a:gd name="connsiteX31" fmla="*/ 21970 w 2379453"/>
                  <a:gd name="connsiteY31" fmla="*/ 608104 h 2661971"/>
                  <a:gd name="connsiteX32" fmla="*/ 230744 w 2379453"/>
                  <a:gd name="connsiteY32" fmla="*/ 316068 h 2661971"/>
                  <a:gd name="connsiteX33" fmla="*/ 699973 w 2379453"/>
                  <a:gd name="connsiteY33" fmla="*/ 187876 h 2661971"/>
                  <a:gd name="connsiteX34" fmla="*/ 925613 w 2379453"/>
                  <a:gd name="connsiteY34" fmla="*/ 21227 h 2661971"/>
                  <a:gd name="connsiteX35" fmla="*/ 1014635 w 2379453"/>
                  <a:gd name="connsiteY35" fmla="*/ 2279 h 2661971"/>
                  <a:gd name="connsiteX0" fmla="*/ 2246662 w 2317781"/>
                  <a:gd name="connsiteY0" fmla="*/ 2596804 h 2639073"/>
                  <a:gd name="connsiteX1" fmla="*/ 2309917 w 2317781"/>
                  <a:gd name="connsiteY1" fmla="*/ 2634385 h 2639073"/>
                  <a:gd name="connsiteX2" fmla="*/ 2309838 w 2317781"/>
                  <a:gd name="connsiteY2" fmla="*/ 2634369 h 2639073"/>
                  <a:gd name="connsiteX3" fmla="*/ 2246633 w 2317781"/>
                  <a:gd name="connsiteY3" fmla="*/ 2596816 h 2639073"/>
                  <a:gd name="connsiteX4" fmla="*/ 2246662 w 2317781"/>
                  <a:gd name="connsiteY4" fmla="*/ 2596804 h 2639073"/>
                  <a:gd name="connsiteX5" fmla="*/ 1304981 w 2317781"/>
                  <a:gd name="connsiteY5" fmla="*/ 30851 h 2639073"/>
                  <a:gd name="connsiteX6" fmla="*/ 1305449 w 2317781"/>
                  <a:gd name="connsiteY6" fmla="*/ 32279 h 2639073"/>
                  <a:gd name="connsiteX7" fmla="*/ 1270903 w 2317781"/>
                  <a:gd name="connsiteY7" fmla="*/ 53430 h 2639073"/>
                  <a:gd name="connsiteX8" fmla="*/ 1304981 w 2317781"/>
                  <a:gd name="connsiteY8" fmla="*/ 30851 h 2639073"/>
                  <a:gd name="connsiteX9" fmla="*/ 1014635 w 2317781"/>
                  <a:gd name="connsiteY9" fmla="*/ 2279 h 2639073"/>
                  <a:gd name="connsiteX10" fmla="*/ 1188833 w 2317781"/>
                  <a:gd name="connsiteY10" fmla="*/ 20146 h 2639073"/>
                  <a:gd name="connsiteX11" fmla="*/ 1269119 w 2317781"/>
                  <a:gd name="connsiteY11" fmla="*/ 54522 h 2639073"/>
                  <a:gd name="connsiteX12" fmla="*/ 1269071 w 2317781"/>
                  <a:gd name="connsiteY12" fmla="*/ 54551 h 2639073"/>
                  <a:gd name="connsiteX13" fmla="*/ 1122973 w 2317781"/>
                  <a:gd name="connsiteY13" fmla="*/ 277596 h 2639073"/>
                  <a:gd name="connsiteX14" fmla="*/ 1627907 w 2317781"/>
                  <a:gd name="connsiteY14" fmla="*/ 1056971 h 2639073"/>
                  <a:gd name="connsiteX15" fmla="*/ 1878412 w 2317781"/>
                  <a:gd name="connsiteY15" fmla="*/ 1085092 h 2639073"/>
                  <a:gd name="connsiteX16" fmla="*/ 1940535 w 2317781"/>
                  <a:gd name="connsiteY16" fmla="*/ 1079192 h 2639073"/>
                  <a:gd name="connsiteX17" fmla="*/ 1858809 w 2317781"/>
                  <a:gd name="connsiteY17" fmla="*/ 1151642 h 2639073"/>
                  <a:gd name="connsiteX18" fmla="*/ 1715203 w 2317781"/>
                  <a:gd name="connsiteY18" fmla="*/ 1543965 h 2639073"/>
                  <a:gd name="connsiteX19" fmla="*/ 1666479 w 2317781"/>
                  <a:gd name="connsiteY19" fmla="*/ 1531144 h 2639073"/>
                  <a:gd name="connsiteX20" fmla="*/ 739964 w 2317781"/>
                  <a:gd name="connsiteY20" fmla="*/ 1611601 h 2639073"/>
                  <a:gd name="connsiteX21" fmla="*/ 733019 w 2317781"/>
                  <a:gd name="connsiteY21" fmla="*/ 1615678 h 2639073"/>
                  <a:gd name="connsiteX22" fmla="*/ 742011 w 2317781"/>
                  <a:gd name="connsiteY22" fmla="*/ 1569837 h 2639073"/>
                  <a:gd name="connsiteX23" fmla="*/ 743543 w 2317781"/>
                  <a:gd name="connsiteY23" fmla="*/ 1492698 h 2639073"/>
                  <a:gd name="connsiteX24" fmla="*/ 689699 w 2317781"/>
                  <a:gd name="connsiteY24" fmla="*/ 1256843 h 2639073"/>
                  <a:gd name="connsiteX25" fmla="*/ 682006 w 2317781"/>
                  <a:gd name="connsiteY25" fmla="*/ 885116 h 2639073"/>
                  <a:gd name="connsiteX26" fmla="*/ 361500 w 2317781"/>
                  <a:gd name="connsiteY26" fmla="*/ 831280 h 2639073"/>
                  <a:gd name="connsiteX27" fmla="*/ 61507 w 2317781"/>
                  <a:gd name="connsiteY27" fmla="*/ 705662 h 2639073"/>
                  <a:gd name="connsiteX28" fmla="*/ 6701 w 2317781"/>
                  <a:gd name="connsiteY28" fmla="*/ 713233 h 2639073"/>
                  <a:gd name="connsiteX29" fmla="*/ 0 w 2317781"/>
                  <a:gd name="connsiteY29" fmla="*/ 715904 h 2639073"/>
                  <a:gd name="connsiteX30" fmla="*/ 21970 w 2317781"/>
                  <a:gd name="connsiteY30" fmla="*/ 608104 h 2639073"/>
                  <a:gd name="connsiteX31" fmla="*/ 230744 w 2317781"/>
                  <a:gd name="connsiteY31" fmla="*/ 316068 h 2639073"/>
                  <a:gd name="connsiteX32" fmla="*/ 699973 w 2317781"/>
                  <a:gd name="connsiteY32" fmla="*/ 187876 h 2639073"/>
                  <a:gd name="connsiteX33" fmla="*/ 925613 w 2317781"/>
                  <a:gd name="connsiteY33" fmla="*/ 21227 h 2639073"/>
                  <a:gd name="connsiteX34" fmla="*/ 1014635 w 2317781"/>
                  <a:gd name="connsiteY34" fmla="*/ 2279 h 2639073"/>
                  <a:gd name="connsiteX0" fmla="*/ 2246662 w 2309917"/>
                  <a:gd name="connsiteY0" fmla="*/ 2596804 h 2634385"/>
                  <a:gd name="connsiteX1" fmla="*/ 2309917 w 2309917"/>
                  <a:gd name="connsiteY1" fmla="*/ 2634385 h 2634385"/>
                  <a:gd name="connsiteX2" fmla="*/ 2246633 w 2309917"/>
                  <a:gd name="connsiteY2" fmla="*/ 2596816 h 2634385"/>
                  <a:gd name="connsiteX3" fmla="*/ 2246662 w 2309917"/>
                  <a:gd name="connsiteY3" fmla="*/ 2596804 h 2634385"/>
                  <a:gd name="connsiteX4" fmla="*/ 1304981 w 2309917"/>
                  <a:gd name="connsiteY4" fmla="*/ 30851 h 2634385"/>
                  <a:gd name="connsiteX5" fmla="*/ 1305449 w 2309917"/>
                  <a:gd name="connsiteY5" fmla="*/ 32279 h 2634385"/>
                  <a:gd name="connsiteX6" fmla="*/ 1270903 w 2309917"/>
                  <a:gd name="connsiteY6" fmla="*/ 53430 h 2634385"/>
                  <a:gd name="connsiteX7" fmla="*/ 1304981 w 2309917"/>
                  <a:gd name="connsiteY7" fmla="*/ 30851 h 2634385"/>
                  <a:gd name="connsiteX8" fmla="*/ 1014635 w 2309917"/>
                  <a:gd name="connsiteY8" fmla="*/ 2279 h 2634385"/>
                  <a:gd name="connsiteX9" fmla="*/ 1188833 w 2309917"/>
                  <a:gd name="connsiteY9" fmla="*/ 20146 h 2634385"/>
                  <a:gd name="connsiteX10" fmla="*/ 1269119 w 2309917"/>
                  <a:gd name="connsiteY10" fmla="*/ 54522 h 2634385"/>
                  <a:gd name="connsiteX11" fmla="*/ 1269071 w 2309917"/>
                  <a:gd name="connsiteY11" fmla="*/ 54551 h 2634385"/>
                  <a:gd name="connsiteX12" fmla="*/ 1122973 w 2309917"/>
                  <a:gd name="connsiteY12" fmla="*/ 277596 h 2634385"/>
                  <a:gd name="connsiteX13" fmla="*/ 1627907 w 2309917"/>
                  <a:gd name="connsiteY13" fmla="*/ 1056971 h 2634385"/>
                  <a:gd name="connsiteX14" fmla="*/ 1878412 w 2309917"/>
                  <a:gd name="connsiteY14" fmla="*/ 1085092 h 2634385"/>
                  <a:gd name="connsiteX15" fmla="*/ 1940535 w 2309917"/>
                  <a:gd name="connsiteY15" fmla="*/ 1079192 h 2634385"/>
                  <a:gd name="connsiteX16" fmla="*/ 1858809 w 2309917"/>
                  <a:gd name="connsiteY16" fmla="*/ 1151642 h 2634385"/>
                  <a:gd name="connsiteX17" fmla="*/ 1715203 w 2309917"/>
                  <a:gd name="connsiteY17" fmla="*/ 1543965 h 2634385"/>
                  <a:gd name="connsiteX18" fmla="*/ 1666479 w 2309917"/>
                  <a:gd name="connsiteY18" fmla="*/ 1531144 h 2634385"/>
                  <a:gd name="connsiteX19" fmla="*/ 739964 w 2309917"/>
                  <a:gd name="connsiteY19" fmla="*/ 1611601 h 2634385"/>
                  <a:gd name="connsiteX20" fmla="*/ 733019 w 2309917"/>
                  <a:gd name="connsiteY20" fmla="*/ 1615678 h 2634385"/>
                  <a:gd name="connsiteX21" fmla="*/ 742011 w 2309917"/>
                  <a:gd name="connsiteY21" fmla="*/ 1569837 h 2634385"/>
                  <a:gd name="connsiteX22" fmla="*/ 743543 w 2309917"/>
                  <a:gd name="connsiteY22" fmla="*/ 1492698 h 2634385"/>
                  <a:gd name="connsiteX23" fmla="*/ 689699 w 2309917"/>
                  <a:gd name="connsiteY23" fmla="*/ 1256843 h 2634385"/>
                  <a:gd name="connsiteX24" fmla="*/ 682006 w 2309917"/>
                  <a:gd name="connsiteY24" fmla="*/ 885116 h 2634385"/>
                  <a:gd name="connsiteX25" fmla="*/ 361500 w 2309917"/>
                  <a:gd name="connsiteY25" fmla="*/ 831280 h 2634385"/>
                  <a:gd name="connsiteX26" fmla="*/ 61507 w 2309917"/>
                  <a:gd name="connsiteY26" fmla="*/ 705662 h 2634385"/>
                  <a:gd name="connsiteX27" fmla="*/ 6701 w 2309917"/>
                  <a:gd name="connsiteY27" fmla="*/ 713233 h 2634385"/>
                  <a:gd name="connsiteX28" fmla="*/ 0 w 2309917"/>
                  <a:gd name="connsiteY28" fmla="*/ 715904 h 2634385"/>
                  <a:gd name="connsiteX29" fmla="*/ 21970 w 2309917"/>
                  <a:gd name="connsiteY29" fmla="*/ 608104 h 2634385"/>
                  <a:gd name="connsiteX30" fmla="*/ 230744 w 2309917"/>
                  <a:gd name="connsiteY30" fmla="*/ 316068 h 2634385"/>
                  <a:gd name="connsiteX31" fmla="*/ 699973 w 2309917"/>
                  <a:gd name="connsiteY31" fmla="*/ 187876 h 2634385"/>
                  <a:gd name="connsiteX32" fmla="*/ 925613 w 2309917"/>
                  <a:gd name="connsiteY32" fmla="*/ 21227 h 2634385"/>
                  <a:gd name="connsiteX33" fmla="*/ 1014635 w 2309917"/>
                  <a:gd name="connsiteY33" fmla="*/ 2279 h 2634385"/>
                  <a:gd name="connsiteX0" fmla="*/ 2246662 w 2246662"/>
                  <a:gd name="connsiteY0" fmla="*/ 2596804 h 2596816"/>
                  <a:gd name="connsiteX1" fmla="*/ 2246633 w 2246662"/>
                  <a:gd name="connsiteY1" fmla="*/ 2596816 h 2596816"/>
                  <a:gd name="connsiteX2" fmla="*/ 2246662 w 2246662"/>
                  <a:gd name="connsiteY2" fmla="*/ 2596804 h 2596816"/>
                  <a:gd name="connsiteX3" fmla="*/ 1304981 w 2246662"/>
                  <a:gd name="connsiteY3" fmla="*/ 30851 h 2596816"/>
                  <a:gd name="connsiteX4" fmla="*/ 1305449 w 2246662"/>
                  <a:gd name="connsiteY4" fmla="*/ 32279 h 2596816"/>
                  <a:gd name="connsiteX5" fmla="*/ 1270903 w 2246662"/>
                  <a:gd name="connsiteY5" fmla="*/ 53430 h 2596816"/>
                  <a:gd name="connsiteX6" fmla="*/ 1304981 w 2246662"/>
                  <a:gd name="connsiteY6" fmla="*/ 30851 h 2596816"/>
                  <a:gd name="connsiteX7" fmla="*/ 1014635 w 2246662"/>
                  <a:gd name="connsiteY7" fmla="*/ 2279 h 2596816"/>
                  <a:gd name="connsiteX8" fmla="*/ 1188833 w 2246662"/>
                  <a:gd name="connsiteY8" fmla="*/ 20146 h 2596816"/>
                  <a:gd name="connsiteX9" fmla="*/ 1269119 w 2246662"/>
                  <a:gd name="connsiteY9" fmla="*/ 54522 h 2596816"/>
                  <a:gd name="connsiteX10" fmla="*/ 1269071 w 2246662"/>
                  <a:gd name="connsiteY10" fmla="*/ 54551 h 2596816"/>
                  <a:gd name="connsiteX11" fmla="*/ 1122973 w 2246662"/>
                  <a:gd name="connsiteY11" fmla="*/ 277596 h 2596816"/>
                  <a:gd name="connsiteX12" fmla="*/ 1627907 w 2246662"/>
                  <a:gd name="connsiteY12" fmla="*/ 1056971 h 2596816"/>
                  <a:gd name="connsiteX13" fmla="*/ 1878412 w 2246662"/>
                  <a:gd name="connsiteY13" fmla="*/ 1085092 h 2596816"/>
                  <a:gd name="connsiteX14" fmla="*/ 1940535 w 2246662"/>
                  <a:gd name="connsiteY14" fmla="*/ 1079192 h 2596816"/>
                  <a:gd name="connsiteX15" fmla="*/ 1858809 w 2246662"/>
                  <a:gd name="connsiteY15" fmla="*/ 1151642 h 2596816"/>
                  <a:gd name="connsiteX16" fmla="*/ 1715203 w 2246662"/>
                  <a:gd name="connsiteY16" fmla="*/ 1543965 h 2596816"/>
                  <a:gd name="connsiteX17" fmla="*/ 1666479 w 2246662"/>
                  <a:gd name="connsiteY17" fmla="*/ 1531144 h 2596816"/>
                  <a:gd name="connsiteX18" fmla="*/ 739964 w 2246662"/>
                  <a:gd name="connsiteY18" fmla="*/ 1611601 h 2596816"/>
                  <a:gd name="connsiteX19" fmla="*/ 733019 w 2246662"/>
                  <a:gd name="connsiteY19" fmla="*/ 1615678 h 2596816"/>
                  <a:gd name="connsiteX20" fmla="*/ 742011 w 2246662"/>
                  <a:gd name="connsiteY20" fmla="*/ 1569837 h 2596816"/>
                  <a:gd name="connsiteX21" fmla="*/ 743543 w 2246662"/>
                  <a:gd name="connsiteY21" fmla="*/ 1492698 h 2596816"/>
                  <a:gd name="connsiteX22" fmla="*/ 689699 w 2246662"/>
                  <a:gd name="connsiteY22" fmla="*/ 1256843 h 2596816"/>
                  <a:gd name="connsiteX23" fmla="*/ 682006 w 2246662"/>
                  <a:gd name="connsiteY23" fmla="*/ 885116 h 2596816"/>
                  <a:gd name="connsiteX24" fmla="*/ 361500 w 2246662"/>
                  <a:gd name="connsiteY24" fmla="*/ 831280 h 2596816"/>
                  <a:gd name="connsiteX25" fmla="*/ 61507 w 2246662"/>
                  <a:gd name="connsiteY25" fmla="*/ 705662 h 2596816"/>
                  <a:gd name="connsiteX26" fmla="*/ 6701 w 2246662"/>
                  <a:gd name="connsiteY26" fmla="*/ 713233 h 2596816"/>
                  <a:gd name="connsiteX27" fmla="*/ 0 w 2246662"/>
                  <a:gd name="connsiteY27" fmla="*/ 715904 h 2596816"/>
                  <a:gd name="connsiteX28" fmla="*/ 21970 w 2246662"/>
                  <a:gd name="connsiteY28" fmla="*/ 608104 h 2596816"/>
                  <a:gd name="connsiteX29" fmla="*/ 230744 w 2246662"/>
                  <a:gd name="connsiteY29" fmla="*/ 316068 h 2596816"/>
                  <a:gd name="connsiteX30" fmla="*/ 699973 w 2246662"/>
                  <a:gd name="connsiteY30" fmla="*/ 187876 h 2596816"/>
                  <a:gd name="connsiteX31" fmla="*/ 925613 w 2246662"/>
                  <a:gd name="connsiteY31" fmla="*/ 21227 h 2596816"/>
                  <a:gd name="connsiteX32" fmla="*/ 1014635 w 2246662"/>
                  <a:gd name="connsiteY32" fmla="*/ 2279 h 2596816"/>
                  <a:gd name="connsiteX0" fmla="*/ 1304981 w 1940535"/>
                  <a:gd name="connsiteY0" fmla="*/ 30851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304981 w 1940535"/>
                  <a:gd name="connsiteY3" fmla="*/ 30851 h 1615678"/>
                  <a:gd name="connsiteX4" fmla="*/ 1014635 w 1940535"/>
                  <a:gd name="connsiteY4" fmla="*/ 2279 h 1615678"/>
                  <a:gd name="connsiteX5" fmla="*/ 1188833 w 1940535"/>
                  <a:gd name="connsiteY5" fmla="*/ 20146 h 1615678"/>
                  <a:gd name="connsiteX6" fmla="*/ 1269119 w 1940535"/>
                  <a:gd name="connsiteY6" fmla="*/ 54522 h 1615678"/>
                  <a:gd name="connsiteX7" fmla="*/ 1269071 w 1940535"/>
                  <a:gd name="connsiteY7" fmla="*/ 54551 h 1615678"/>
                  <a:gd name="connsiteX8" fmla="*/ 1122973 w 1940535"/>
                  <a:gd name="connsiteY8" fmla="*/ 277596 h 1615678"/>
                  <a:gd name="connsiteX9" fmla="*/ 1627907 w 1940535"/>
                  <a:gd name="connsiteY9" fmla="*/ 1056971 h 1615678"/>
                  <a:gd name="connsiteX10" fmla="*/ 1878412 w 1940535"/>
                  <a:gd name="connsiteY10" fmla="*/ 1085092 h 1615678"/>
                  <a:gd name="connsiteX11" fmla="*/ 1940535 w 1940535"/>
                  <a:gd name="connsiteY11" fmla="*/ 1079192 h 1615678"/>
                  <a:gd name="connsiteX12" fmla="*/ 1858809 w 1940535"/>
                  <a:gd name="connsiteY12" fmla="*/ 1151642 h 1615678"/>
                  <a:gd name="connsiteX13" fmla="*/ 1715203 w 1940535"/>
                  <a:gd name="connsiteY13" fmla="*/ 1543965 h 1615678"/>
                  <a:gd name="connsiteX14" fmla="*/ 1666479 w 1940535"/>
                  <a:gd name="connsiteY14" fmla="*/ 1531144 h 1615678"/>
                  <a:gd name="connsiteX15" fmla="*/ 739964 w 1940535"/>
                  <a:gd name="connsiteY15" fmla="*/ 1611601 h 1615678"/>
                  <a:gd name="connsiteX16" fmla="*/ 733019 w 1940535"/>
                  <a:gd name="connsiteY16" fmla="*/ 1615678 h 1615678"/>
                  <a:gd name="connsiteX17" fmla="*/ 742011 w 1940535"/>
                  <a:gd name="connsiteY17" fmla="*/ 1569837 h 1615678"/>
                  <a:gd name="connsiteX18" fmla="*/ 743543 w 1940535"/>
                  <a:gd name="connsiteY18" fmla="*/ 1492698 h 1615678"/>
                  <a:gd name="connsiteX19" fmla="*/ 689699 w 1940535"/>
                  <a:gd name="connsiteY19" fmla="*/ 1256843 h 1615678"/>
                  <a:gd name="connsiteX20" fmla="*/ 682006 w 1940535"/>
                  <a:gd name="connsiteY20" fmla="*/ 885116 h 1615678"/>
                  <a:gd name="connsiteX21" fmla="*/ 361500 w 1940535"/>
                  <a:gd name="connsiteY21" fmla="*/ 831280 h 1615678"/>
                  <a:gd name="connsiteX22" fmla="*/ 61507 w 1940535"/>
                  <a:gd name="connsiteY22" fmla="*/ 705662 h 1615678"/>
                  <a:gd name="connsiteX23" fmla="*/ 6701 w 1940535"/>
                  <a:gd name="connsiteY23" fmla="*/ 713233 h 1615678"/>
                  <a:gd name="connsiteX24" fmla="*/ 0 w 1940535"/>
                  <a:gd name="connsiteY24" fmla="*/ 715904 h 1615678"/>
                  <a:gd name="connsiteX25" fmla="*/ 21970 w 1940535"/>
                  <a:gd name="connsiteY25" fmla="*/ 608104 h 1615678"/>
                  <a:gd name="connsiteX26" fmla="*/ 230744 w 1940535"/>
                  <a:gd name="connsiteY26" fmla="*/ 316068 h 1615678"/>
                  <a:gd name="connsiteX27" fmla="*/ 699973 w 1940535"/>
                  <a:gd name="connsiteY27" fmla="*/ 187876 h 1615678"/>
                  <a:gd name="connsiteX28" fmla="*/ 925613 w 1940535"/>
                  <a:gd name="connsiteY28" fmla="*/ 21227 h 1615678"/>
                  <a:gd name="connsiteX29" fmla="*/ 1014635 w 1940535"/>
                  <a:gd name="connsiteY29" fmla="*/ 2279 h 1615678"/>
                  <a:gd name="connsiteX0" fmla="*/ 1270903 w 1940535"/>
                  <a:gd name="connsiteY0" fmla="*/ 53430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014635 w 1940535"/>
                  <a:gd name="connsiteY3" fmla="*/ 2279 h 1615678"/>
                  <a:gd name="connsiteX4" fmla="*/ 1188833 w 1940535"/>
                  <a:gd name="connsiteY4" fmla="*/ 20146 h 1615678"/>
                  <a:gd name="connsiteX5" fmla="*/ 1269119 w 1940535"/>
                  <a:gd name="connsiteY5" fmla="*/ 54522 h 1615678"/>
                  <a:gd name="connsiteX6" fmla="*/ 1269071 w 1940535"/>
                  <a:gd name="connsiteY6" fmla="*/ 54551 h 1615678"/>
                  <a:gd name="connsiteX7" fmla="*/ 1122973 w 1940535"/>
                  <a:gd name="connsiteY7" fmla="*/ 277596 h 1615678"/>
                  <a:gd name="connsiteX8" fmla="*/ 1627907 w 1940535"/>
                  <a:gd name="connsiteY8" fmla="*/ 1056971 h 1615678"/>
                  <a:gd name="connsiteX9" fmla="*/ 1878412 w 1940535"/>
                  <a:gd name="connsiteY9" fmla="*/ 1085092 h 1615678"/>
                  <a:gd name="connsiteX10" fmla="*/ 1940535 w 1940535"/>
                  <a:gd name="connsiteY10" fmla="*/ 1079192 h 1615678"/>
                  <a:gd name="connsiteX11" fmla="*/ 1858809 w 1940535"/>
                  <a:gd name="connsiteY11" fmla="*/ 1151642 h 1615678"/>
                  <a:gd name="connsiteX12" fmla="*/ 1715203 w 1940535"/>
                  <a:gd name="connsiteY12" fmla="*/ 1543965 h 1615678"/>
                  <a:gd name="connsiteX13" fmla="*/ 1666479 w 1940535"/>
                  <a:gd name="connsiteY13" fmla="*/ 1531144 h 1615678"/>
                  <a:gd name="connsiteX14" fmla="*/ 739964 w 1940535"/>
                  <a:gd name="connsiteY14" fmla="*/ 1611601 h 1615678"/>
                  <a:gd name="connsiteX15" fmla="*/ 733019 w 1940535"/>
                  <a:gd name="connsiteY15" fmla="*/ 1615678 h 1615678"/>
                  <a:gd name="connsiteX16" fmla="*/ 742011 w 1940535"/>
                  <a:gd name="connsiteY16" fmla="*/ 1569837 h 1615678"/>
                  <a:gd name="connsiteX17" fmla="*/ 743543 w 1940535"/>
                  <a:gd name="connsiteY17" fmla="*/ 1492698 h 1615678"/>
                  <a:gd name="connsiteX18" fmla="*/ 689699 w 1940535"/>
                  <a:gd name="connsiteY18" fmla="*/ 1256843 h 1615678"/>
                  <a:gd name="connsiteX19" fmla="*/ 682006 w 1940535"/>
                  <a:gd name="connsiteY19" fmla="*/ 885116 h 1615678"/>
                  <a:gd name="connsiteX20" fmla="*/ 361500 w 1940535"/>
                  <a:gd name="connsiteY20" fmla="*/ 831280 h 1615678"/>
                  <a:gd name="connsiteX21" fmla="*/ 61507 w 1940535"/>
                  <a:gd name="connsiteY21" fmla="*/ 705662 h 1615678"/>
                  <a:gd name="connsiteX22" fmla="*/ 6701 w 1940535"/>
                  <a:gd name="connsiteY22" fmla="*/ 713233 h 1615678"/>
                  <a:gd name="connsiteX23" fmla="*/ 0 w 1940535"/>
                  <a:gd name="connsiteY23" fmla="*/ 715904 h 1615678"/>
                  <a:gd name="connsiteX24" fmla="*/ 21970 w 1940535"/>
                  <a:gd name="connsiteY24" fmla="*/ 608104 h 1615678"/>
                  <a:gd name="connsiteX25" fmla="*/ 230744 w 1940535"/>
                  <a:gd name="connsiteY25" fmla="*/ 316068 h 1615678"/>
                  <a:gd name="connsiteX26" fmla="*/ 699973 w 1940535"/>
                  <a:gd name="connsiteY26" fmla="*/ 187876 h 1615678"/>
                  <a:gd name="connsiteX27" fmla="*/ 925613 w 1940535"/>
                  <a:gd name="connsiteY27" fmla="*/ 21227 h 1615678"/>
                  <a:gd name="connsiteX28" fmla="*/ 1014635 w 1940535"/>
                  <a:gd name="connsiteY28" fmla="*/ 2279 h 1615678"/>
                  <a:gd name="connsiteX0" fmla="*/ 1014635 w 1940535"/>
                  <a:gd name="connsiteY0" fmla="*/ 2279 h 1615678"/>
                  <a:gd name="connsiteX1" fmla="*/ 1188833 w 1940535"/>
                  <a:gd name="connsiteY1" fmla="*/ 20146 h 1615678"/>
                  <a:gd name="connsiteX2" fmla="*/ 1269119 w 1940535"/>
                  <a:gd name="connsiteY2" fmla="*/ 54522 h 1615678"/>
                  <a:gd name="connsiteX3" fmla="*/ 1269071 w 1940535"/>
                  <a:gd name="connsiteY3" fmla="*/ 54551 h 1615678"/>
                  <a:gd name="connsiteX4" fmla="*/ 1122973 w 1940535"/>
                  <a:gd name="connsiteY4" fmla="*/ 277596 h 1615678"/>
                  <a:gd name="connsiteX5" fmla="*/ 1627907 w 1940535"/>
                  <a:gd name="connsiteY5" fmla="*/ 1056971 h 1615678"/>
                  <a:gd name="connsiteX6" fmla="*/ 1878412 w 1940535"/>
                  <a:gd name="connsiteY6" fmla="*/ 1085092 h 1615678"/>
                  <a:gd name="connsiteX7" fmla="*/ 1940535 w 1940535"/>
                  <a:gd name="connsiteY7" fmla="*/ 1079192 h 1615678"/>
                  <a:gd name="connsiteX8" fmla="*/ 1858809 w 1940535"/>
                  <a:gd name="connsiteY8" fmla="*/ 1151642 h 1615678"/>
                  <a:gd name="connsiteX9" fmla="*/ 1715203 w 1940535"/>
                  <a:gd name="connsiteY9" fmla="*/ 1543965 h 1615678"/>
                  <a:gd name="connsiteX10" fmla="*/ 1666479 w 1940535"/>
                  <a:gd name="connsiteY10" fmla="*/ 1531144 h 1615678"/>
                  <a:gd name="connsiteX11" fmla="*/ 739964 w 1940535"/>
                  <a:gd name="connsiteY11" fmla="*/ 1611601 h 1615678"/>
                  <a:gd name="connsiteX12" fmla="*/ 733019 w 1940535"/>
                  <a:gd name="connsiteY12" fmla="*/ 1615678 h 1615678"/>
                  <a:gd name="connsiteX13" fmla="*/ 742011 w 1940535"/>
                  <a:gd name="connsiteY13" fmla="*/ 1569837 h 1615678"/>
                  <a:gd name="connsiteX14" fmla="*/ 743543 w 1940535"/>
                  <a:gd name="connsiteY14" fmla="*/ 1492698 h 1615678"/>
                  <a:gd name="connsiteX15" fmla="*/ 689699 w 1940535"/>
                  <a:gd name="connsiteY15" fmla="*/ 1256843 h 1615678"/>
                  <a:gd name="connsiteX16" fmla="*/ 682006 w 1940535"/>
                  <a:gd name="connsiteY16" fmla="*/ 885116 h 1615678"/>
                  <a:gd name="connsiteX17" fmla="*/ 361500 w 1940535"/>
                  <a:gd name="connsiteY17" fmla="*/ 831280 h 1615678"/>
                  <a:gd name="connsiteX18" fmla="*/ 61507 w 1940535"/>
                  <a:gd name="connsiteY18" fmla="*/ 705662 h 1615678"/>
                  <a:gd name="connsiteX19" fmla="*/ 6701 w 1940535"/>
                  <a:gd name="connsiteY19" fmla="*/ 713233 h 1615678"/>
                  <a:gd name="connsiteX20" fmla="*/ 0 w 1940535"/>
                  <a:gd name="connsiteY20" fmla="*/ 715904 h 1615678"/>
                  <a:gd name="connsiteX21" fmla="*/ 21970 w 1940535"/>
                  <a:gd name="connsiteY21" fmla="*/ 608104 h 1615678"/>
                  <a:gd name="connsiteX22" fmla="*/ 230744 w 1940535"/>
                  <a:gd name="connsiteY22" fmla="*/ 316068 h 1615678"/>
                  <a:gd name="connsiteX23" fmla="*/ 699973 w 1940535"/>
                  <a:gd name="connsiteY23" fmla="*/ 187876 h 1615678"/>
                  <a:gd name="connsiteX24" fmla="*/ 925613 w 1940535"/>
                  <a:gd name="connsiteY24" fmla="*/ 21227 h 1615678"/>
                  <a:gd name="connsiteX25" fmla="*/ 1014635 w 1940535"/>
                  <a:gd name="connsiteY25" fmla="*/ 2279 h 16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0535" h="1615678">
                    <a:moveTo>
                      <a:pt x="1014635" y="2279"/>
                    </a:moveTo>
                    <a:cubicBezTo>
                      <a:pt x="1074090" y="-3890"/>
                      <a:pt x="1133224" y="2600"/>
                      <a:pt x="1188833" y="20146"/>
                    </a:cubicBezTo>
                    <a:lnTo>
                      <a:pt x="1269119" y="54522"/>
                    </a:lnTo>
                    <a:cubicBezTo>
                      <a:pt x="1269103" y="54532"/>
                      <a:pt x="1269087" y="54541"/>
                      <a:pt x="1269071" y="54551"/>
                    </a:cubicBezTo>
                    <a:cubicBezTo>
                      <a:pt x="1263945" y="51987"/>
                      <a:pt x="1148605" y="187865"/>
                      <a:pt x="1122973" y="277596"/>
                    </a:cubicBezTo>
                    <a:cubicBezTo>
                      <a:pt x="1030701" y="603190"/>
                      <a:pt x="1258819" y="951858"/>
                      <a:pt x="1627907" y="1056971"/>
                    </a:cubicBezTo>
                    <a:cubicBezTo>
                      <a:pt x="1712490" y="1080045"/>
                      <a:pt x="1797073" y="1088698"/>
                      <a:pt x="1878412" y="1085092"/>
                    </a:cubicBezTo>
                    <a:lnTo>
                      <a:pt x="1940535" y="1079192"/>
                    </a:lnTo>
                    <a:lnTo>
                      <a:pt x="1858809" y="1151642"/>
                    </a:lnTo>
                    <a:cubicBezTo>
                      <a:pt x="1763926" y="1259338"/>
                      <a:pt x="1715203" y="1395241"/>
                      <a:pt x="1715203" y="1543965"/>
                    </a:cubicBezTo>
                    <a:cubicBezTo>
                      <a:pt x="1699816" y="1538837"/>
                      <a:pt x="1681865" y="1536273"/>
                      <a:pt x="1666479" y="1531144"/>
                    </a:cubicBezTo>
                    <a:cubicBezTo>
                      <a:pt x="1328299" y="1449410"/>
                      <a:pt x="997130" y="1486872"/>
                      <a:pt x="739964" y="1611601"/>
                    </a:cubicBezTo>
                    <a:lnTo>
                      <a:pt x="733019" y="1615678"/>
                    </a:lnTo>
                    <a:lnTo>
                      <a:pt x="742011" y="1569837"/>
                    </a:lnTo>
                    <a:cubicBezTo>
                      <a:pt x="744745" y="1545372"/>
                      <a:pt x="745466" y="1519616"/>
                      <a:pt x="743543" y="1492698"/>
                    </a:cubicBezTo>
                    <a:cubicBezTo>
                      <a:pt x="738415" y="1408098"/>
                      <a:pt x="725595" y="1326062"/>
                      <a:pt x="689699" y="1256843"/>
                    </a:cubicBezTo>
                    <a:cubicBezTo>
                      <a:pt x="784568" y="1151734"/>
                      <a:pt x="782004" y="987662"/>
                      <a:pt x="682006" y="885116"/>
                    </a:cubicBezTo>
                    <a:cubicBezTo>
                      <a:pt x="594829" y="795389"/>
                      <a:pt x="464062" y="777444"/>
                      <a:pt x="361500" y="831280"/>
                    </a:cubicBezTo>
                    <a:cubicBezTo>
                      <a:pt x="284579" y="754371"/>
                      <a:pt x="179453" y="705662"/>
                      <a:pt x="61507" y="705662"/>
                    </a:cubicBezTo>
                    <a:cubicBezTo>
                      <a:pt x="46123" y="705662"/>
                      <a:pt x="19200" y="709988"/>
                      <a:pt x="6701" y="713233"/>
                    </a:cubicBezTo>
                    <a:lnTo>
                      <a:pt x="0" y="715904"/>
                    </a:lnTo>
                    <a:lnTo>
                      <a:pt x="21970" y="608104"/>
                    </a:lnTo>
                    <a:cubicBezTo>
                      <a:pt x="56225" y="500663"/>
                      <a:pt x="126898" y="396828"/>
                      <a:pt x="230744" y="316068"/>
                    </a:cubicBezTo>
                    <a:cubicBezTo>
                      <a:pt x="376897" y="200695"/>
                      <a:pt x="551255" y="157110"/>
                      <a:pt x="699973" y="187876"/>
                    </a:cubicBezTo>
                    <a:cubicBezTo>
                      <a:pt x="751254" y="113525"/>
                      <a:pt x="830741" y="51993"/>
                      <a:pt x="925613" y="21227"/>
                    </a:cubicBezTo>
                    <a:cubicBezTo>
                      <a:pt x="955100" y="11613"/>
                      <a:pt x="984908" y="5364"/>
                      <a:pt x="1014635" y="2279"/>
                    </a:cubicBezTo>
                    <a:close/>
                  </a:path>
                </a:pathLst>
              </a:custGeom>
              <a:solidFill>
                <a:srgbClr val="C58B01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4E277E3-E089-3CEA-C80E-7BA7480D3E4E}"/>
                </a:ext>
              </a:extLst>
            </p:cNvPr>
            <p:cNvGrpSpPr/>
            <p:nvPr/>
          </p:nvGrpSpPr>
          <p:grpSpPr>
            <a:xfrm>
              <a:off x="4669446" y="3785975"/>
              <a:ext cx="654109" cy="733400"/>
              <a:chOff x="876066" y="4404480"/>
              <a:chExt cx="371412" cy="371412"/>
            </a:xfrm>
          </p:grpSpPr>
          <p:pic>
            <p:nvPicPr>
              <p:cNvPr id="59" name="圖形 58">
                <a:extLst>
                  <a:ext uri="{FF2B5EF4-FFF2-40B4-BE49-F238E27FC236}">
                    <a16:creationId xmlns:a16="http://schemas.microsoft.com/office/drawing/2014/main" id="{F4C3796E-9298-DBB6-B1EF-04DB0A8C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066" y="4404480"/>
                <a:ext cx="371412" cy="371412"/>
              </a:xfrm>
              <a:prstGeom prst="rect">
                <a:avLst/>
              </a:prstGeom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0D9B72AC-9909-17B9-9A1E-E1CD71C81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268" y="4499604"/>
                <a:ext cx="308033" cy="16462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形 69" descr="聊天泡泡 以實心填滿">
              <a:extLst>
                <a:ext uri="{FF2B5EF4-FFF2-40B4-BE49-F238E27FC236}">
                  <a16:creationId xmlns:a16="http://schemas.microsoft.com/office/drawing/2014/main" id="{B919DB84-AB10-236B-1AD2-35A4EEB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5881" y="3445261"/>
              <a:ext cx="800490" cy="800490"/>
            </a:xfrm>
            <a:prstGeom prst="rect">
              <a:avLst/>
            </a:prstGeom>
          </p:spPr>
        </p:pic>
        <p:pic>
          <p:nvPicPr>
            <p:cNvPr id="71" name="圖形 70" descr="購物車 以實心填滿">
              <a:extLst>
                <a:ext uri="{FF2B5EF4-FFF2-40B4-BE49-F238E27FC236}">
                  <a16:creationId xmlns:a16="http://schemas.microsoft.com/office/drawing/2014/main" id="{6872DB54-CFFE-5712-352F-AAEBCA7C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9708" y="2945670"/>
              <a:ext cx="679106" cy="679106"/>
            </a:xfrm>
            <a:prstGeom prst="rect">
              <a:avLst/>
            </a:prstGeom>
          </p:spPr>
        </p:pic>
        <p:pic>
          <p:nvPicPr>
            <p:cNvPr id="72" name="圖形 71" descr="木槌 以實心填滿">
              <a:extLst>
                <a:ext uri="{FF2B5EF4-FFF2-40B4-BE49-F238E27FC236}">
                  <a16:creationId xmlns:a16="http://schemas.microsoft.com/office/drawing/2014/main" id="{8FC04987-0ECB-29FA-A4D3-74007842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6356" y="4124367"/>
              <a:ext cx="759938" cy="759938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3D43D62-A025-F1D7-C8BB-4A1A321DD72A}"/>
              </a:ext>
            </a:extLst>
          </p:cNvPr>
          <p:cNvGrpSpPr/>
          <p:nvPr/>
        </p:nvGrpSpPr>
        <p:grpSpPr>
          <a:xfrm>
            <a:off x="720589" y="1379907"/>
            <a:ext cx="4052136" cy="2467661"/>
            <a:chOff x="754384" y="1378042"/>
            <a:chExt cx="4052136" cy="2467661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8CE73331-3665-B065-1003-8548E39041A9}"/>
                </a:ext>
              </a:extLst>
            </p:cNvPr>
            <p:cNvSpPr/>
            <p:nvPr/>
          </p:nvSpPr>
          <p:spPr>
            <a:xfrm>
              <a:off x="754384" y="2698385"/>
              <a:ext cx="4001217" cy="1147318"/>
            </a:xfrm>
            <a:prstGeom prst="roundRect">
              <a:avLst/>
            </a:prstGeom>
            <a:solidFill>
              <a:srgbClr val="A8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199786-E854-7885-2A8E-BB12D304607F}"/>
                </a:ext>
              </a:extLst>
            </p:cNvPr>
            <p:cNvGrpSpPr/>
            <p:nvPr/>
          </p:nvGrpSpPr>
          <p:grpSpPr>
            <a:xfrm>
              <a:off x="774630" y="1378042"/>
              <a:ext cx="3955894" cy="1242152"/>
              <a:chOff x="774630" y="1378042"/>
              <a:chExt cx="3955894" cy="1242152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A5C7753-3F7A-3EEC-562B-DE298A2DC5D9}"/>
                  </a:ext>
                </a:extLst>
              </p:cNvPr>
              <p:cNvSpPr txBox="1"/>
              <p:nvPr/>
            </p:nvSpPr>
            <p:spPr>
              <a:xfrm>
                <a:off x="1312408" y="1430471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kern="0" dirty="0">
                    <a:solidFill>
                      <a:srgbClr val="C58B01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股票流通風險 </a:t>
                </a:r>
                <a:endParaRPr lang="zh-TW" altLang="en-US" kern="0" dirty="0">
                  <a:solidFill>
                    <a:srgbClr val="C58B01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9FC476B-53C0-B32C-3031-A0637AF2BF3A}"/>
                  </a:ext>
                </a:extLst>
              </p:cNvPr>
              <p:cNvGrpSpPr/>
              <p:nvPr/>
            </p:nvGrpSpPr>
            <p:grpSpPr>
              <a:xfrm>
                <a:off x="774630" y="1858615"/>
                <a:ext cx="3955894" cy="761579"/>
                <a:chOff x="744011" y="1815966"/>
                <a:chExt cx="3955894" cy="761579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D742BA7F-AEFA-CE51-40C2-DD34A3EE3BD3}"/>
                    </a:ext>
                  </a:extLst>
                </p:cNvPr>
                <p:cNvSpPr/>
                <p:nvPr/>
              </p:nvSpPr>
              <p:spPr>
                <a:xfrm>
                  <a:off x="744011" y="1815966"/>
                  <a:ext cx="3955894" cy="761579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9B089C1-1761-B5A4-6793-9D48DC5902AA}"/>
                    </a:ext>
                  </a:extLst>
                </p:cNvPr>
                <p:cNvSpPr txBox="1"/>
                <p:nvPr/>
              </p:nvSpPr>
              <p:spPr>
                <a:xfrm>
                  <a:off x="766401" y="1917319"/>
                  <a:ext cx="39111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無法立即獲取公司法人訊息，導致</a:t>
                  </a:r>
                  <a:r>
                    <a:rPr kumimoji="1" lang="zh-TW" altLang="en-US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交易時，有詐騙的風險</a:t>
                  </a: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</a:p>
              </p:txBody>
            </p:sp>
          </p:grpSp>
          <p:pic>
            <p:nvPicPr>
              <p:cNvPr id="64" name="圖形 63" descr="聊天泡泡 以實心填滿">
                <a:extLst>
                  <a:ext uri="{FF2B5EF4-FFF2-40B4-BE49-F238E27FC236}">
                    <a16:creationId xmlns:a16="http://schemas.microsoft.com/office/drawing/2014/main" id="{29B9D235-AB9D-5674-1EC8-CA73172CF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683" y="1378042"/>
                <a:ext cx="486555" cy="486555"/>
              </a:xfrm>
              <a:prstGeom prst="rect">
                <a:avLst/>
              </a:prstGeom>
            </p:spPr>
          </p:pic>
        </p:grp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EEE9D56B-BD31-D547-2A64-94A1504F1918}"/>
                </a:ext>
              </a:extLst>
            </p:cNvPr>
            <p:cNvSpPr txBox="1"/>
            <p:nvPr/>
          </p:nvSpPr>
          <p:spPr>
            <a:xfrm>
              <a:off x="1055388" y="2970103"/>
              <a:ext cx="34046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網站連接經濟部商業司ＡＰＩ，呼叫公司法人資料提供真實資料。</a:t>
              </a: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268B0CE-4B7D-4C55-B5D3-C7086AA3AA45}"/>
                </a:ext>
              </a:extLst>
            </p:cNvPr>
            <p:cNvSpPr/>
            <p:nvPr/>
          </p:nvSpPr>
          <p:spPr>
            <a:xfrm>
              <a:off x="4428674" y="244725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6D9FFCC-F7FB-5801-12CB-7CF3232B5773}"/>
              </a:ext>
            </a:extLst>
          </p:cNvPr>
          <p:cNvGrpSpPr/>
          <p:nvPr/>
        </p:nvGrpSpPr>
        <p:grpSpPr>
          <a:xfrm>
            <a:off x="672756" y="4014115"/>
            <a:ext cx="4030803" cy="2478794"/>
            <a:chOff x="725631" y="4285828"/>
            <a:chExt cx="4030803" cy="2478794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35CEB32E-A3EF-B1D4-ED29-42EC5DA824EF}"/>
                </a:ext>
              </a:extLst>
            </p:cNvPr>
            <p:cNvGrpSpPr/>
            <p:nvPr/>
          </p:nvGrpSpPr>
          <p:grpSpPr>
            <a:xfrm>
              <a:off x="762531" y="4285828"/>
              <a:ext cx="3955894" cy="1258851"/>
              <a:chOff x="760858" y="4401664"/>
              <a:chExt cx="3955894" cy="12588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3A6C3BB-DF3D-2685-0345-CD0CF2AC4706}"/>
                  </a:ext>
                </a:extLst>
              </p:cNvPr>
              <p:cNvGrpSpPr/>
              <p:nvPr/>
            </p:nvGrpSpPr>
            <p:grpSpPr>
              <a:xfrm>
                <a:off x="760858" y="4811340"/>
                <a:ext cx="3955894" cy="849175"/>
                <a:chOff x="760858" y="4811340"/>
                <a:chExt cx="3955894" cy="849175"/>
              </a:xfrm>
            </p:grpSpPr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E34FAFF4-B5F7-E944-5808-F29C91F54A4E}"/>
                    </a:ext>
                  </a:extLst>
                </p:cNvPr>
                <p:cNvSpPr/>
                <p:nvPr/>
              </p:nvSpPr>
              <p:spPr>
                <a:xfrm>
                  <a:off x="760858" y="4811340"/>
                  <a:ext cx="3955894" cy="8491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533044-9CD9-F50D-8D0F-19CA4A8A72E6}"/>
                    </a:ext>
                  </a:extLst>
                </p:cNvPr>
                <p:cNvSpPr txBox="1"/>
                <p:nvPr/>
              </p:nvSpPr>
              <p:spPr>
                <a:xfrm>
                  <a:off x="789436" y="4947428"/>
                  <a:ext cx="389029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歷史交易資料不被記錄，導致</a:t>
                  </a:r>
                  <a:r>
                    <a:rPr kumimoji="1" lang="zh-TW" altLang="en-US" sz="1700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交易時，無價量資訊參考</a:t>
                  </a: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  <a:endParaRPr kumimoji="1" lang="en-US" altLang="zh-TW" sz="17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7EA6B4D-1F8B-8E7B-9083-FAA10010EA94}"/>
                  </a:ext>
                </a:extLst>
              </p:cNvPr>
              <p:cNvSpPr txBox="1"/>
              <p:nvPr/>
            </p:nvSpPr>
            <p:spPr>
              <a:xfrm>
                <a:off x="1347137" y="4419364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sz="1800" kern="0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資訊不公開透明</a:t>
                </a:r>
                <a:r>
                  <a:rPr lang="zh-TW" altLang="zh-TW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endParaRPr kumimoji="1" lang="zh-TW" altLang="en-US" dirty="0">
                  <a:solidFill>
                    <a:srgbClr val="A07C4B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BDE12AE-F9AB-191F-6E7D-2144FC860C5E}"/>
                  </a:ext>
                </a:extLst>
              </p:cNvPr>
              <p:cNvGrpSpPr/>
              <p:nvPr/>
            </p:nvGrpSpPr>
            <p:grpSpPr>
              <a:xfrm>
                <a:off x="933852" y="4401664"/>
                <a:ext cx="371412" cy="371412"/>
                <a:chOff x="865792" y="4404480"/>
                <a:chExt cx="371412" cy="371412"/>
              </a:xfrm>
            </p:grpSpPr>
            <p:pic>
              <p:nvPicPr>
                <p:cNvPr id="44" name="圖形 43">
                  <a:extLst>
                    <a:ext uri="{FF2B5EF4-FFF2-40B4-BE49-F238E27FC236}">
                      <a16:creationId xmlns:a16="http://schemas.microsoft.com/office/drawing/2014/main" id="{95052741-0783-8FB8-1C21-829F9830C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2" y="4404480"/>
                  <a:ext cx="371412" cy="371412"/>
                </a:xfrm>
                <a:prstGeom prst="rect">
                  <a:avLst/>
                </a:prstGeom>
              </p:spPr>
            </p:pic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789B528-132D-4F67-3130-9FD00317D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268" y="4499604"/>
                  <a:ext cx="308033" cy="16462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圓角矩形 78">
              <a:extLst>
                <a:ext uri="{FF2B5EF4-FFF2-40B4-BE49-F238E27FC236}">
                  <a16:creationId xmlns:a16="http://schemas.microsoft.com/office/drawing/2014/main" id="{31104BD4-F2F0-C50F-9C28-8BB4B4F332AE}"/>
                </a:ext>
              </a:extLst>
            </p:cNvPr>
            <p:cNvSpPr/>
            <p:nvPr/>
          </p:nvSpPr>
          <p:spPr>
            <a:xfrm>
              <a:off x="725631" y="5617304"/>
              <a:ext cx="4001217" cy="1147318"/>
            </a:xfrm>
            <a:prstGeom prst="roundRect">
              <a:avLst/>
            </a:prstGeom>
            <a:solidFill>
              <a:srgbClr val="A07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1EC8A51-A2F7-FD7B-3A5A-954DB05B82AF}"/>
                </a:ext>
              </a:extLst>
            </p:cNvPr>
            <p:cNvSpPr txBox="1"/>
            <p:nvPr/>
          </p:nvSpPr>
          <p:spPr>
            <a:xfrm>
              <a:off x="1002642" y="5886572"/>
              <a:ext cx="3510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網站交易完成，利用智能合約不可否認性，紀錄價格、股數變動。</a:t>
              </a: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AC477F-E6E3-8D9C-BE92-021B7CB0518A}"/>
                </a:ext>
              </a:extLst>
            </p:cNvPr>
            <p:cNvSpPr/>
            <p:nvPr/>
          </p:nvSpPr>
          <p:spPr>
            <a:xfrm>
              <a:off x="4378588" y="5371424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D96B868-BA48-1354-48FE-165BF8319B36}"/>
              </a:ext>
            </a:extLst>
          </p:cNvPr>
          <p:cNvGrpSpPr/>
          <p:nvPr/>
        </p:nvGrpSpPr>
        <p:grpSpPr>
          <a:xfrm>
            <a:off x="8062063" y="4081540"/>
            <a:ext cx="3955894" cy="1287226"/>
            <a:chOff x="8149270" y="4314638"/>
            <a:chExt cx="3955894" cy="128722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EDE3E03-695D-4F7E-D605-3D02822D047F}"/>
                </a:ext>
              </a:extLst>
            </p:cNvPr>
            <p:cNvSpPr txBox="1"/>
            <p:nvPr/>
          </p:nvSpPr>
          <p:spPr>
            <a:xfrm>
              <a:off x="8687076" y="4430988"/>
              <a:ext cx="189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kern="0" dirty="0">
                  <a:solidFill>
                    <a:srgbClr val="6B4C09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上市櫃風險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834D94FB-73A9-1E83-0C2E-6A68D4B2F334}"/>
                </a:ext>
              </a:extLst>
            </p:cNvPr>
            <p:cNvSpPr/>
            <p:nvPr/>
          </p:nvSpPr>
          <p:spPr>
            <a:xfrm>
              <a:off x="8149270" y="4817573"/>
              <a:ext cx="3955894" cy="78429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3DB4E88-D14F-7174-67A7-8AF708F30FE3}"/>
                </a:ext>
              </a:extLst>
            </p:cNvPr>
            <p:cNvSpPr txBox="1"/>
            <p:nvPr/>
          </p:nvSpPr>
          <p:spPr>
            <a:xfrm>
              <a:off x="8221356" y="4955533"/>
              <a:ext cx="3705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未上市上櫃公司，在</a:t>
              </a:r>
              <a:r>
                <a:rPr kumimoji="1" lang="zh-TW" altLang="en-US" dirty="0">
                  <a:highlight>
                    <a:srgbClr val="FFFF00"/>
                  </a:highligh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未來有較大的存續與成功上市櫃風險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</a:p>
          </p:txBody>
        </p:sp>
        <p:pic>
          <p:nvPicPr>
            <p:cNvPr id="66" name="圖形 65" descr="木槌 以實心填滿">
              <a:extLst>
                <a:ext uri="{FF2B5EF4-FFF2-40B4-BE49-F238E27FC236}">
                  <a16:creationId xmlns:a16="http://schemas.microsoft.com/office/drawing/2014/main" id="{E83F7F52-860C-4CC3-16C6-8128EBAC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42956" y="4314638"/>
              <a:ext cx="476334" cy="476334"/>
            </a:xfrm>
            <a:prstGeom prst="rect">
              <a:avLst/>
            </a:prstGeom>
          </p:spPr>
        </p:pic>
      </p:grpSp>
      <p:sp>
        <p:nvSpPr>
          <p:cNvPr id="87" name="橢圓 86">
            <a:extLst>
              <a:ext uri="{FF2B5EF4-FFF2-40B4-BE49-F238E27FC236}">
                <a16:creationId xmlns:a16="http://schemas.microsoft.com/office/drawing/2014/main" id="{90F61EC8-D474-72DD-B125-43729BE47D1E}"/>
              </a:ext>
            </a:extLst>
          </p:cNvPr>
          <p:cNvSpPr/>
          <p:nvPr/>
        </p:nvSpPr>
        <p:spPr>
          <a:xfrm>
            <a:off x="7909075" y="5344168"/>
            <a:ext cx="377846" cy="4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764C86-04FD-AC46-A314-BFC198385C93}"/>
              </a:ext>
            </a:extLst>
          </p:cNvPr>
          <p:cNvGrpSpPr/>
          <p:nvPr/>
        </p:nvGrpSpPr>
        <p:grpSpPr>
          <a:xfrm>
            <a:off x="7948494" y="1458431"/>
            <a:ext cx="4069173" cy="2487314"/>
            <a:chOff x="7909075" y="1390234"/>
            <a:chExt cx="4069173" cy="248731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85C890-46AE-70AB-3035-354EA5DA9D58}"/>
                </a:ext>
              </a:extLst>
            </p:cNvPr>
            <p:cNvGrpSpPr/>
            <p:nvPr/>
          </p:nvGrpSpPr>
          <p:grpSpPr>
            <a:xfrm>
              <a:off x="7993130" y="1390234"/>
              <a:ext cx="3955894" cy="1276584"/>
              <a:chOff x="8119395" y="1378042"/>
              <a:chExt cx="3955894" cy="1276584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49DC9F-7627-634F-5C7C-632492C488BF}"/>
                  </a:ext>
                </a:extLst>
              </p:cNvPr>
              <p:cNvSpPr txBox="1"/>
              <p:nvPr/>
            </p:nvSpPr>
            <p:spPr>
              <a:xfrm>
                <a:off x="8686587" y="1419765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交易</a:t>
                </a:r>
                <a:r>
                  <a:rPr lang="zh-TW" altLang="zh-TW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風險 </a:t>
                </a:r>
                <a:endParaRPr lang="zh-TW" altLang="en-US" kern="0" dirty="0">
                  <a:solidFill>
                    <a:schemeClr val="bg2">
                      <a:lumMod val="50000"/>
                    </a:schemeClr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02A04244-B4B6-E681-B260-CEEF4D852476}"/>
                  </a:ext>
                </a:extLst>
              </p:cNvPr>
              <p:cNvSpPr/>
              <p:nvPr/>
            </p:nvSpPr>
            <p:spPr>
              <a:xfrm>
                <a:off x="8119395" y="1830451"/>
                <a:ext cx="3955894" cy="82417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1AA1D98-27DB-AA03-2041-3297E8B3C351}"/>
                  </a:ext>
                </a:extLst>
              </p:cNvPr>
              <p:cNvSpPr txBox="1"/>
              <p:nvPr/>
            </p:nvSpPr>
            <p:spPr>
              <a:xfrm>
                <a:off x="8141785" y="1947776"/>
                <a:ext cx="3911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交易過程無政府機關監管，導致有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交易糾紛時，無法保障雙方權益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8" name="圖形 67" descr="購物車 以實心填滿">
                <a:extLst>
                  <a:ext uri="{FF2B5EF4-FFF2-40B4-BE49-F238E27FC236}">
                    <a16:creationId xmlns:a16="http://schemas.microsoft.com/office/drawing/2014/main" id="{8CA0190D-9B24-6E32-A7DE-9FDDDB9C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44874" y="1378042"/>
                <a:ext cx="385292" cy="385292"/>
              </a:xfrm>
              <a:prstGeom prst="rect">
                <a:avLst/>
              </a:prstGeom>
            </p:spPr>
          </p:pic>
        </p:grpSp>
        <p:sp>
          <p:nvSpPr>
            <p:cNvPr id="88" name="圓角矩形 87">
              <a:extLst>
                <a:ext uri="{FF2B5EF4-FFF2-40B4-BE49-F238E27FC236}">
                  <a16:creationId xmlns:a16="http://schemas.microsoft.com/office/drawing/2014/main" id="{C5F7000C-2426-127D-E7D5-A69C406552BB}"/>
                </a:ext>
              </a:extLst>
            </p:cNvPr>
            <p:cNvSpPr/>
            <p:nvPr/>
          </p:nvSpPr>
          <p:spPr>
            <a:xfrm>
              <a:off x="7977031" y="2730230"/>
              <a:ext cx="4001217" cy="1147318"/>
            </a:xfrm>
            <a:prstGeom prst="roundRect">
              <a:avLst/>
            </a:prstGeom>
            <a:solidFill>
              <a:srgbClr val="C5B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36968152-AD8D-96DF-F4FF-41C481A839EA}"/>
                </a:ext>
              </a:extLst>
            </p:cNvPr>
            <p:cNvSpPr txBox="1"/>
            <p:nvPr/>
          </p:nvSpPr>
          <p:spPr>
            <a:xfrm>
              <a:off x="8543817" y="3031691"/>
              <a:ext cx="32662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利用智能合約去中心化特性，提供交易規範。</a:t>
              </a:r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DC67544-B50F-777E-E017-4C4F2C627CD5}"/>
                </a:ext>
              </a:extLst>
            </p:cNvPr>
            <p:cNvSpPr/>
            <p:nvPr/>
          </p:nvSpPr>
          <p:spPr>
            <a:xfrm>
              <a:off x="7909075" y="251469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ED2287D-85A0-1416-CBD8-E61E5686156E}"/>
              </a:ext>
            </a:extLst>
          </p:cNvPr>
          <p:cNvSpPr txBox="1"/>
          <p:nvPr/>
        </p:nvSpPr>
        <p:spPr>
          <a:xfrm>
            <a:off x="7112000" y="1507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04733C8-0B76-5079-F032-924141EF8B44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55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480C2B3-412D-3C7D-8D2F-70B52266A98E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529B52B-9796-3611-F223-1F238CAF9C67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760B179-9B0C-D591-785E-9CA048E03CA2}"/>
              </a:ext>
            </a:extLst>
          </p:cNvPr>
          <p:cNvCxnSpPr/>
          <p:nvPr/>
        </p:nvCxnSpPr>
        <p:spPr>
          <a:xfrm>
            <a:off x="1203648" y="814719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68217FB-2C7D-C6F3-FD53-FB70C71D8B0D}"/>
              </a:ext>
            </a:extLst>
          </p:cNvPr>
          <p:cNvGrpSpPr/>
          <p:nvPr/>
        </p:nvGrpSpPr>
        <p:grpSpPr>
          <a:xfrm>
            <a:off x="4761692" y="2871856"/>
            <a:ext cx="3147383" cy="2825044"/>
            <a:chOff x="4399457" y="2390591"/>
            <a:chExt cx="3649383" cy="32167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2E16658-26E3-8C7F-B1CA-A43EA6714CF8}"/>
                </a:ext>
              </a:extLst>
            </p:cNvPr>
            <p:cNvGrpSpPr/>
            <p:nvPr/>
          </p:nvGrpSpPr>
          <p:grpSpPr>
            <a:xfrm rot="21116158">
              <a:off x="4399457" y="2390591"/>
              <a:ext cx="3649383" cy="3216749"/>
              <a:chOff x="3842302" y="3672452"/>
              <a:chExt cx="3649383" cy="3216749"/>
            </a:xfrm>
          </p:grpSpPr>
          <p:sp>
            <p:nvSpPr>
              <p:cNvPr id="2" name="Freeform: Shape 46">
                <a:extLst>
                  <a:ext uri="{FF2B5EF4-FFF2-40B4-BE49-F238E27FC236}">
                    <a16:creationId xmlns:a16="http://schemas.microsoft.com/office/drawing/2014/main" id="{B276E8D3-6017-78C3-3C1F-0C5EA81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87" y="3672452"/>
                <a:ext cx="2075098" cy="2239945"/>
              </a:xfrm>
              <a:custGeom>
                <a:avLst/>
                <a:gdLst>
                  <a:gd name="connsiteX0" fmla="*/ 605613 w 1818241"/>
                  <a:gd name="connsiteY0" fmla="*/ 287 h 1962683"/>
                  <a:gd name="connsiteX1" fmla="*/ 786873 w 1818241"/>
                  <a:gd name="connsiteY1" fmla="*/ 21438 h 1962683"/>
                  <a:gd name="connsiteX2" fmla="*/ 1363574 w 1818241"/>
                  <a:gd name="connsiteY2" fmla="*/ 570077 h 1962683"/>
                  <a:gd name="connsiteX3" fmla="*/ 1768546 w 1818241"/>
                  <a:gd name="connsiteY3" fmla="*/ 905926 h 1962683"/>
                  <a:gd name="connsiteX4" fmla="*/ 1813080 w 1818241"/>
                  <a:gd name="connsiteY4" fmla="*/ 1215817 h 1962683"/>
                  <a:gd name="connsiteX5" fmla="*/ 1809826 w 1818241"/>
                  <a:gd name="connsiteY5" fmla="*/ 1231027 h 1962683"/>
                  <a:gd name="connsiteX6" fmla="*/ 1805511 w 1818241"/>
                  <a:gd name="connsiteY6" fmla="*/ 1251190 h 1962683"/>
                  <a:gd name="connsiteX7" fmla="*/ 1794891 w 1818241"/>
                  <a:gd name="connsiteY7" fmla="*/ 1295159 h 1962683"/>
                  <a:gd name="connsiteX8" fmla="*/ 1787075 w 1818241"/>
                  <a:gd name="connsiteY8" fmla="*/ 1315982 h 1962683"/>
                  <a:gd name="connsiteX9" fmla="*/ 1769073 w 1818241"/>
                  <a:gd name="connsiteY9" fmla="*/ 1360854 h 1962683"/>
                  <a:gd name="connsiteX10" fmla="*/ 1767039 w 1818241"/>
                  <a:gd name="connsiteY10" fmla="*/ 1364448 h 1962683"/>
                  <a:gd name="connsiteX11" fmla="*/ 1735658 w 1818241"/>
                  <a:gd name="connsiteY11" fmla="*/ 1418482 h 1962683"/>
                  <a:gd name="connsiteX12" fmla="*/ 1725911 w 1818241"/>
                  <a:gd name="connsiteY12" fmla="*/ 1430759 h 1962683"/>
                  <a:gd name="connsiteX13" fmla="*/ 1694216 w 1818241"/>
                  <a:gd name="connsiteY13" fmla="*/ 1469948 h 1962683"/>
                  <a:gd name="connsiteX14" fmla="*/ 1768546 w 1818241"/>
                  <a:gd name="connsiteY14" fmla="*/ 1590443 h 1962683"/>
                  <a:gd name="connsiteX15" fmla="*/ 1777169 w 1818241"/>
                  <a:gd name="connsiteY15" fmla="*/ 1616318 h 1962683"/>
                  <a:gd name="connsiteX16" fmla="*/ 1793793 w 1818241"/>
                  <a:gd name="connsiteY16" fmla="*/ 1671059 h 1962683"/>
                  <a:gd name="connsiteX17" fmla="*/ 1802607 w 1818241"/>
                  <a:gd name="connsiteY17" fmla="*/ 1725346 h 1962683"/>
                  <a:gd name="connsiteX18" fmla="*/ 1803607 w 1818241"/>
                  <a:gd name="connsiteY18" fmla="*/ 1737986 h 1962683"/>
                  <a:gd name="connsiteX19" fmla="*/ 1798463 w 1818241"/>
                  <a:gd name="connsiteY19" fmla="*/ 1746796 h 1962683"/>
                  <a:gd name="connsiteX20" fmla="*/ 1440467 w 1818241"/>
                  <a:gd name="connsiteY20" fmla="*/ 1962185 h 1962683"/>
                  <a:gd name="connsiteX21" fmla="*/ 1181593 w 1818241"/>
                  <a:gd name="connsiteY21" fmla="*/ 1680174 h 1962683"/>
                  <a:gd name="connsiteX22" fmla="*/ 968854 w 1818241"/>
                  <a:gd name="connsiteY22" fmla="*/ 1544296 h 1962683"/>
                  <a:gd name="connsiteX23" fmla="*/ 856077 w 1818241"/>
                  <a:gd name="connsiteY23" fmla="*/ 1144353 h 1962683"/>
                  <a:gd name="connsiteX24" fmla="*/ 838064 w 1818241"/>
                  <a:gd name="connsiteY24" fmla="*/ 1146064 h 1962683"/>
                  <a:gd name="connsiteX25" fmla="*/ 775939 w 1818241"/>
                  <a:gd name="connsiteY25" fmla="*/ 1151964 h 1962683"/>
                  <a:gd name="connsiteX26" fmla="*/ 525435 w 1818241"/>
                  <a:gd name="connsiteY26" fmla="*/ 1123843 h 1962683"/>
                  <a:gd name="connsiteX27" fmla="*/ 20501 w 1818241"/>
                  <a:gd name="connsiteY27" fmla="*/ 344468 h 1962683"/>
                  <a:gd name="connsiteX28" fmla="*/ 166599 w 1818241"/>
                  <a:gd name="connsiteY28" fmla="*/ 121423 h 1962683"/>
                  <a:gd name="connsiteX29" fmla="*/ 605613 w 1818241"/>
                  <a:gd name="connsiteY29" fmla="*/ 287 h 196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18241" h="1962683">
                    <a:moveTo>
                      <a:pt x="605613" y="287"/>
                    </a:moveTo>
                    <a:cubicBezTo>
                      <a:pt x="664484" y="1729"/>
                      <a:pt x="725358" y="8619"/>
                      <a:pt x="786873" y="21438"/>
                    </a:cubicBezTo>
                    <a:cubicBezTo>
                      <a:pt x="1145709" y="95786"/>
                      <a:pt x="1396894" y="339341"/>
                      <a:pt x="1363574" y="570077"/>
                    </a:cubicBezTo>
                    <a:cubicBezTo>
                      <a:pt x="1530176" y="593151"/>
                      <a:pt x="1689090" y="716210"/>
                      <a:pt x="1768546" y="905926"/>
                    </a:cubicBezTo>
                    <a:cubicBezTo>
                      <a:pt x="1813401" y="1009758"/>
                      <a:pt x="1826857" y="1117434"/>
                      <a:pt x="1813080" y="1215817"/>
                    </a:cubicBezTo>
                    <a:lnTo>
                      <a:pt x="1809826" y="1231027"/>
                    </a:lnTo>
                    <a:lnTo>
                      <a:pt x="1805511" y="1251190"/>
                    </a:lnTo>
                    <a:lnTo>
                      <a:pt x="1794891" y="1295159"/>
                    </a:lnTo>
                    <a:lnTo>
                      <a:pt x="1787075" y="1315982"/>
                    </a:lnTo>
                    <a:lnTo>
                      <a:pt x="1769073" y="1360854"/>
                    </a:lnTo>
                    <a:lnTo>
                      <a:pt x="1767039" y="1364448"/>
                    </a:lnTo>
                    <a:lnTo>
                      <a:pt x="1735658" y="1418482"/>
                    </a:lnTo>
                    <a:lnTo>
                      <a:pt x="1725911" y="1430759"/>
                    </a:lnTo>
                    <a:lnTo>
                      <a:pt x="1694216" y="1469948"/>
                    </a:lnTo>
                    <a:cubicBezTo>
                      <a:pt x="1724973" y="1505840"/>
                      <a:pt x="1748041" y="1544296"/>
                      <a:pt x="1768546" y="1590443"/>
                    </a:cubicBezTo>
                    <a:lnTo>
                      <a:pt x="1777169" y="1616318"/>
                    </a:lnTo>
                    <a:lnTo>
                      <a:pt x="1793793" y="1671059"/>
                    </a:lnTo>
                    <a:lnTo>
                      <a:pt x="1802607" y="1725346"/>
                    </a:lnTo>
                    <a:lnTo>
                      <a:pt x="1803607" y="1737986"/>
                    </a:lnTo>
                    <a:lnTo>
                      <a:pt x="1798463" y="1746796"/>
                    </a:lnTo>
                    <a:cubicBezTo>
                      <a:pt x="1776596" y="1792257"/>
                      <a:pt x="1693895" y="1973401"/>
                      <a:pt x="1440467" y="1962185"/>
                    </a:cubicBezTo>
                    <a:cubicBezTo>
                      <a:pt x="1271302" y="1954493"/>
                      <a:pt x="1161088" y="1841689"/>
                      <a:pt x="1181593" y="1680174"/>
                    </a:cubicBezTo>
                    <a:cubicBezTo>
                      <a:pt x="1099573" y="1654536"/>
                      <a:pt x="1025243" y="1608389"/>
                      <a:pt x="968854" y="1544296"/>
                    </a:cubicBezTo>
                    <a:cubicBezTo>
                      <a:pt x="871456" y="1434055"/>
                      <a:pt x="835572" y="1290486"/>
                      <a:pt x="856077" y="1144353"/>
                    </a:cubicBezTo>
                    <a:lnTo>
                      <a:pt x="838064" y="1146064"/>
                    </a:lnTo>
                    <a:lnTo>
                      <a:pt x="775939" y="1151964"/>
                    </a:lnTo>
                    <a:cubicBezTo>
                      <a:pt x="694601" y="1155570"/>
                      <a:pt x="610018" y="1146917"/>
                      <a:pt x="525435" y="1123843"/>
                    </a:cubicBezTo>
                    <a:cubicBezTo>
                      <a:pt x="156347" y="1018730"/>
                      <a:pt x="-71771" y="670063"/>
                      <a:pt x="20501" y="344468"/>
                    </a:cubicBezTo>
                    <a:cubicBezTo>
                      <a:pt x="46133" y="254738"/>
                      <a:pt x="161473" y="118860"/>
                      <a:pt x="166599" y="121423"/>
                    </a:cubicBezTo>
                    <a:cubicBezTo>
                      <a:pt x="270405" y="40666"/>
                      <a:pt x="428998" y="-4039"/>
                      <a:pt x="605613" y="287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Freeform: Shape 47">
                <a:extLst>
                  <a:ext uri="{FF2B5EF4-FFF2-40B4-BE49-F238E27FC236}">
                    <a16:creationId xmlns:a16="http://schemas.microsoft.com/office/drawing/2014/main" id="{1A733441-67E3-3488-543F-4CCCB2C49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303" y="4978464"/>
                <a:ext cx="2897720" cy="1910737"/>
              </a:xfrm>
              <a:custGeom>
                <a:avLst/>
                <a:gdLst>
                  <a:gd name="connsiteX0" fmla="*/ 1587093 w 2539038"/>
                  <a:gd name="connsiteY0" fmla="*/ 0 h 1674225"/>
                  <a:gd name="connsiteX1" fmla="*/ 1699870 w 2539038"/>
                  <a:gd name="connsiteY1" fmla="*/ 399943 h 1674225"/>
                  <a:gd name="connsiteX2" fmla="*/ 1912609 w 2539038"/>
                  <a:gd name="connsiteY2" fmla="*/ 535821 h 1674225"/>
                  <a:gd name="connsiteX3" fmla="*/ 2171483 w 2539038"/>
                  <a:gd name="connsiteY3" fmla="*/ 817832 h 1674225"/>
                  <a:gd name="connsiteX4" fmla="*/ 2529479 w 2539038"/>
                  <a:gd name="connsiteY4" fmla="*/ 602443 h 1674225"/>
                  <a:gd name="connsiteX5" fmla="*/ 2534623 w 2539038"/>
                  <a:gd name="connsiteY5" fmla="*/ 593633 h 1674225"/>
                  <a:gd name="connsiteX6" fmla="*/ 2539038 w 2539038"/>
                  <a:gd name="connsiteY6" fmla="*/ 649425 h 1674225"/>
                  <a:gd name="connsiteX7" fmla="*/ 2187434 w 2539038"/>
                  <a:gd name="connsiteY7" fmla="*/ 1143435 h 1674225"/>
                  <a:gd name="connsiteX8" fmla="*/ 1677119 w 2539038"/>
                  <a:gd name="connsiteY8" fmla="*/ 1115228 h 1674225"/>
                  <a:gd name="connsiteX9" fmla="*/ 1674554 w 2539038"/>
                  <a:gd name="connsiteY9" fmla="*/ 1135742 h 1674225"/>
                  <a:gd name="connsiteX10" fmla="*/ 2007926 w 2539038"/>
                  <a:gd name="connsiteY10" fmla="*/ 1584478 h 1674225"/>
                  <a:gd name="connsiteX11" fmla="*/ 2010491 w 2539038"/>
                  <a:gd name="connsiteY11" fmla="*/ 1587042 h 1674225"/>
                  <a:gd name="connsiteX12" fmla="*/ 1915608 w 2539038"/>
                  <a:gd name="connsiteY12" fmla="*/ 1674225 h 1674225"/>
                  <a:gd name="connsiteX13" fmla="*/ 1377084 w 2539038"/>
                  <a:gd name="connsiteY13" fmla="*/ 1274209 h 1674225"/>
                  <a:gd name="connsiteX14" fmla="*/ 1320667 w 2539038"/>
                  <a:gd name="connsiteY14" fmla="*/ 1135742 h 1674225"/>
                  <a:gd name="connsiteX15" fmla="*/ 994988 w 2539038"/>
                  <a:gd name="connsiteY15" fmla="*/ 1053687 h 1674225"/>
                  <a:gd name="connsiteX16" fmla="*/ 966780 w 2539038"/>
                  <a:gd name="connsiteY16" fmla="*/ 1066508 h 1674225"/>
                  <a:gd name="connsiteX17" fmla="*/ 246183 w 2539038"/>
                  <a:gd name="connsiteY17" fmla="*/ 807524 h 1674225"/>
                  <a:gd name="connsiteX18" fmla="*/ 233361 w 2539038"/>
                  <a:gd name="connsiteY18" fmla="*/ 771625 h 1674225"/>
                  <a:gd name="connsiteX19" fmla="*/ 169251 w 2539038"/>
                  <a:gd name="connsiteY19" fmla="*/ 802395 h 1674225"/>
                  <a:gd name="connsiteX20" fmla="*/ 0 w 2539038"/>
                  <a:gd name="connsiteY20" fmla="*/ 845987 h 1674225"/>
                  <a:gd name="connsiteX21" fmla="*/ 1295023 w 2539038"/>
                  <a:gd name="connsiteY21" fmla="*/ 453663 h 1674225"/>
                  <a:gd name="connsiteX22" fmla="*/ 1343747 w 2539038"/>
                  <a:gd name="connsiteY22" fmla="*/ 466484 h 1674225"/>
                  <a:gd name="connsiteX23" fmla="*/ 1487353 w 2539038"/>
                  <a:gd name="connsiteY23" fmla="*/ 74161 h 1674225"/>
                  <a:gd name="connsiteX24" fmla="*/ 1569080 w 2539038"/>
                  <a:gd name="connsiteY24" fmla="*/ 1711 h 1674225"/>
                  <a:gd name="connsiteX25" fmla="*/ 1587093 w 2539038"/>
                  <a:gd name="connsiteY25" fmla="*/ 0 h 16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39038" h="1674225">
                    <a:moveTo>
                      <a:pt x="1587093" y="0"/>
                    </a:moveTo>
                    <a:cubicBezTo>
                      <a:pt x="1566588" y="146133"/>
                      <a:pt x="1602472" y="289702"/>
                      <a:pt x="1699870" y="399943"/>
                    </a:cubicBezTo>
                    <a:cubicBezTo>
                      <a:pt x="1756259" y="464036"/>
                      <a:pt x="1830589" y="510183"/>
                      <a:pt x="1912609" y="535821"/>
                    </a:cubicBezTo>
                    <a:cubicBezTo>
                      <a:pt x="1892104" y="697336"/>
                      <a:pt x="2002318" y="810140"/>
                      <a:pt x="2171483" y="817832"/>
                    </a:cubicBezTo>
                    <a:cubicBezTo>
                      <a:pt x="2424911" y="829048"/>
                      <a:pt x="2507612" y="647904"/>
                      <a:pt x="2529479" y="602443"/>
                    </a:cubicBezTo>
                    <a:lnTo>
                      <a:pt x="2534623" y="593633"/>
                    </a:lnTo>
                    <a:lnTo>
                      <a:pt x="2539038" y="649425"/>
                    </a:lnTo>
                    <a:cubicBezTo>
                      <a:pt x="2533629" y="854481"/>
                      <a:pt x="2400921" y="1053047"/>
                      <a:pt x="2187434" y="1143435"/>
                    </a:cubicBezTo>
                    <a:cubicBezTo>
                      <a:pt x="2013055" y="1217797"/>
                      <a:pt x="1823290" y="1202411"/>
                      <a:pt x="1677119" y="1115228"/>
                    </a:cubicBezTo>
                    <a:cubicBezTo>
                      <a:pt x="1674554" y="1122921"/>
                      <a:pt x="1674554" y="1128049"/>
                      <a:pt x="1674554" y="1135742"/>
                    </a:cubicBezTo>
                    <a:cubicBezTo>
                      <a:pt x="1674554" y="1346007"/>
                      <a:pt x="1815596" y="1525501"/>
                      <a:pt x="2007926" y="1584478"/>
                    </a:cubicBezTo>
                    <a:cubicBezTo>
                      <a:pt x="2007926" y="1584478"/>
                      <a:pt x="2010491" y="1587042"/>
                      <a:pt x="2010491" y="1587042"/>
                    </a:cubicBezTo>
                    <a:cubicBezTo>
                      <a:pt x="2010491" y="1587042"/>
                      <a:pt x="2010491" y="1587042"/>
                      <a:pt x="1915608" y="1674225"/>
                    </a:cubicBezTo>
                    <a:cubicBezTo>
                      <a:pt x="1705327" y="1646019"/>
                      <a:pt x="1497611" y="1502423"/>
                      <a:pt x="1377084" y="1274209"/>
                    </a:cubicBezTo>
                    <a:cubicBezTo>
                      <a:pt x="1354004" y="1230618"/>
                      <a:pt x="1336053" y="1184462"/>
                      <a:pt x="1320667" y="1135742"/>
                    </a:cubicBezTo>
                    <a:cubicBezTo>
                      <a:pt x="1200140" y="1174205"/>
                      <a:pt x="1071920" y="1138306"/>
                      <a:pt x="994988" y="1053687"/>
                    </a:cubicBezTo>
                    <a:cubicBezTo>
                      <a:pt x="984730" y="1058816"/>
                      <a:pt x="974473" y="1063944"/>
                      <a:pt x="966780" y="1066508"/>
                    </a:cubicBezTo>
                    <a:cubicBezTo>
                      <a:pt x="682131" y="1187026"/>
                      <a:pt x="359016" y="1071637"/>
                      <a:pt x="246183" y="807524"/>
                    </a:cubicBezTo>
                    <a:cubicBezTo>
                      <a:pt x="241054" y="794703"/>
                      <a:pt x="238490" y="781882"/>
                      <a:pt x="233361" y="771625"/>
                    </a:cubicBezTo>
                    <a:cubicBezTo>
                      <a:pt x="212846" y="781882"/>
                      <a:pt x="189766" y="792138"/>
                      <a:pt x="169251" y="802395"/>
                    </a:cubicBezTo>
                    <a:cubicBezTo>
                      <a:pt x="112834" y="825473"/>
                      <a:pt x="56417" y="840858"/>
                      <a:pt x="0" y="845987"/>
                    </a:cubicBezTo>
                    <a:cubicBezTo>
                      <a:pt x="230796" y="497255"/>
                      <a:pt x="753934" y="322889"/>
                      <a:pt x="1295023" y="453663"/>
                    </a:cubicBezTo>
                    <a:cubicBezTo>
                      <a:pt x="1310409" y="458792"/>
                      <a:pt x="1328360" y="461356"/>
                      <a:pt x="1343747" y="466484"/>
                    </a:cubicBezTo>
                    <a:cubicBezTo>
                      <a:pt x="1343747" y="317760"/>
                      <a:pt x="1392470" y="181857"/>
                      <a:pt x="1487353" y="74161"/>
                    </a:cubicBezTo>
                    <a:lnTo>
                      <a:pt x="1569080" y="1711"/>
                    </a:lnTo>
                    <a:lnTo>
                      <a:pt x="1587093" y="0"/>
                    </a:lnTo>
                    <a:close/>
                  </a:path>
                </a:pathLst>
              </a:custGeom>
              <a:solidFill>
                <a:srgbClr val="6B4C09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Freeform 10">
                <a:extLst>
                  <a:ext uri="{FF2B5EF4-FFF2-40B4-BE49-F238E27FC236}">
                    <a16:creationId xmlns:a16="http://schemas.microsoft.com/office/drawing/2014/main" id="{433B95DD-8369-F1FB-0AA4-12B60248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302" y="4554118"/>
                <a:ext cx="1211472" cy="1477524"/>
              </a:xfrm>
              <a:custGeom>
                <a:avLst/>
                <a:gdLst>
                  <a:gd name="T0" fmla="*/ 377 w 414"/>
                  <a:gd name="T1" fmla="*/ 215 h 505"/>
                  <a:gd name="T2" fmla="*/ 374 w 414"/>
                  <a:gd name="T3" fmla="*/ 70 h 505"/>
                  <a:gd name="T4" fmla="*/ 249 w 414"/>
                  <a:gd name="T5" fmla="*/ 49 h 505"/>
                  <a:gd name="T6" fmla="*/ 132 w 414"/>
                  <a:gd name="T7" fmla="*/ 0 h 505"/>
                  <a:gd name="T8" fmla="*/ 108 w 414"/>
                  <a:gd name="T9" fmla="*/ 4 h 505"/>
                  <a:gd name="T10" fmla="*/ 5 w 414"/>
                  <a:gd name="T11" fmla="*/ 120 h 505"/>
                  <a:gd name="T12" fmla="*/ 33 w 414"/>
                  <a:gd name="T13" fmla="*/ 221 h 505"/>
                  <a:gd name="T14" fmla="*/ 38 w 414"/>
                  <a:gd name="T15" fmla="*/ 357 h 505"/>
                  <a:gd name="T16" fmla="*/ 319 w 414"/>
                  <a:gd name="T17" fmla="*/ 458 h 505"/>
                  <a:gd name="T18" fmla="*/ 344 w 414"/>
                  <a:gd name="T19" fmla="*/ 446 h 505"/>
                  <a:gd name="T20" fmla="*/ 398 w 414"/>
                  <a:gd name="T21" fmla="*/ 307 h 505"/>
                  <a:gd name="T22" fmla="*/ 377 w 414"/>
                  <a:gd name="T23" fmla="*/ 21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4" h="505">
                    <a:moveTo>
                      <a:pt x="377" y="215"/>
                    </a:moveTo>
                    <a:cubicBezTo>
                      <a:pt x="414" y="174"/>
                      <a:pt x="413" y="110"/>
                      <a:pt x="374" y="70"/>
                    </a:cubicBezTo>
                    <a:cubicBezTo>
                      <a:pt x="340" y="35"/>
                      <a:pt x="289" y="28"/>
                      <a:pt x="249" y="49"/>
                    </a:cubicBezTo>
                    <a:cubicBezTo>
                      <a:pt x="219" y="19"/>
                      <a:pt x="178" y="0"/>
                      <a:pt x="132" y="0"/>
                    </a:cubicBezTo>
                    <a:cubicBezTo>
                      <a:pt x="124" y="0"/>
                      <a:pt x="108" y="3"/>
                      <a:pt x="108" y="4"/>
                    </a:cubicBezTo>
                    <a:cubicBezTo>
                      <a:pt x="54" y="18"/>
                      <a:pt x="12" y="62"/>
                      <a:pt x="5" y="120"/>
                    </a:cubicBezTo>
                    <a:cubicBezTo>
                      <a:pt x="0" y="157"/>
                      <a:pt x="11" y="193"/>
                      <a:pt x="33" y="221"/>
                    </a:cubicBezTo>
                    <a:cubicBezTo>
                      <a:pt x="19" y="265"/>
                      <a:pt x="20" y="312"/>
                      <a:pt x="38" y="357"/>
                    </a:cubicBezTo>
                    <a:cubicBezTo>
                      <a:pt x="82" y="460"/>
                      <a:pt x="208" y="505"/>
                      <a:pt x="319" y="458"/>
                    </a:cubicBezTo>
                    <a:cubicBezTo>
                      <a:pt x="327" y="454"/>
                      <a:pt x="336" y="450"/>
                      <a:pt x="344" y="446"/>
                    </a:cubicBezTo>
                    <a:cubicBezTo>
                      <a:pt x="344" y="446"/>
                      <a:pt x="404" y="391"/>
                      <a:pt x="398" y="307"/>
                    </a:cubicBezTo>
                    <a:cubicBezTo>
                      <a:pt x="396" y="274"/>
                      <a:pt x="391" y="242"/>
                      <a:pt x="377" y="215"/>
                    </a:cubicBezTo>
                    <a:close/>
                  </a:path>
                </a:pathLst>
              </a:custGeom>
              <a:solidFill>
                <a:srgbClr val="A07C4B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: Shape 49">
                <a:extLst>
                  <a:ext uri="{FF2B5EF4-FFF2-40B4-BE49-F238E27FC236}">
                    <a16:creationId xmlns:a16="http://schemas.microsoft.com/office/drawing/2014/main" id="{8D7F6957-3512-BB18-D792-B6F92E7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372" y="3748771"/>
                <a:ext cx="2214668" cy="1843919"/>
              </a:xfrm>
              <a:custGeom>
                <a:avLst/>
                <a:gdLst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287080 w 2382017"/>
                  <a:gd name="connsiteY5" fmla="*/ 2751692 h 2751705"/>
                  <a:gd name="connsiteX6" fmla="*/ 2318383 w 2382017"/>
                  <a:gd name="connsiteY6" fmla="*/ 2722929 h 2751705"/>
                  <a:gd name="connsiteX7" fmla="*/ 2381947 w 2382017"/>
                  <a:gd name="connsiteY7" fmla="*/ 2664523 h 2751705"/>
                  <a:gd name="connsiteX8" fmla="*/ 2379382 w 2382017"/>
                  <a:gd name="connsiteY8" fmla="*/ 2661959 h 2751705"/>
                  <a:gd name="connsiteX9" fmla="*/ 2309838 w 2382017"/>
                  <a:gd name="connsiteY9" fmla="*/ 2634369 h 2751705"/>
                  <a:gd name="connsiteX10" fmla="*/ 2246633 w 2382017"/>
                  <a:gd name="connsiteY10" fmla="*/ 2596816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18383 w 2382017"/>
                  <a:gd name="connsiteY5" fmla="*/ 2722929 h 2751705"/>
                  <a:gd name="connsiteX6" fmla="*/ 2381947 w 2382017"/>
                  <a:gd name="connsiteY6" fmla="*/ 2664523 h 2751705"/>
                  <a:gd name="connsiteX7" fmla="*/ 2379382 w 2382017"/>
                  <a:gd name="connsiteY7" fmla="*/ 2661959 h 2751705"/>
                  <a:gd name="connsiteX8" fmla="*/ 2309838 w 2382017"/>
                  <a:gd name="connsiteY8" fmla="*/ 2634369 h 2751705"/>
                  <a:gd name="connsiteX9" fmla="*/ 2246633 w 2382017"/>
                  <a:gd name="connsiteY9" fmla="*/ 2596816 h 2751705"/>
                  <a:gd name="connsiteX10" fmla="*/ 2246662 w 2382017"/>
                  <a:gd name="connsiteY10" fmla="*/ 2596804 h 2751705"/>
                  <a:gd name="connsiteX11" fmla="*/ 1304981 w 2382017"/>
                  <a:gd name="connsiteY11" fmla="*/ 30851 h 2751705"/>
                  <a:gd name="connsiteX12" fmla="*/ 1305449 w 2382017"/>
                  <a:gd name="connsiteY12" fmla="*/ 32279 h 2751705"/>
                  <a:gd name="connsiteX13" fmla="*/ 1270903 w 2382017"/>
                  <a:gd name="connsiteY13" fmla="*/ 53430 h 2751705"/>
                  <a:gd name="connsiteX14" fmla="*/ 1304981 w 2382017"/>
                  <a:gd name="connsiteY14" fmla="*/ 30851 h 2751705"/>
                  <a:gd name="connsiteX15" fmla="*/ 1014635 w 2382017"/>
                  <a:gd name="connsiteY15" fmla="*/ 2279 h 2751705"/>
                  <a:gd name="connsiteX16" fmla="*/ 1188833 w 2382017"/>
                  <a:gd name="connsiteY16" fmla="*/ 20146 h 2751705"/>
                  <a:gd name="connsiteX17" fmla="*/ 1269119 w 2382017"/>
                  <a:gd name="connsiteY17" fmla="*/ 54522 h 2751705"/>
                  <a:gd name="connsiteX18" fmla="*/ 1269071 w 2382017"/>
                  <a:gd name="connsiteY18" fmla="*/ 54551 h 2751705"/>
                  <a:gd name="connsiteX19" fmla="*/ 1122973 w 2382017"/>
                  <a:gd name="connsiteY19" fmla="*/ 277596 h 2751705"/>
                  <a:gd name="connsiteX20" fmla="*/ 1627907 w 2382017"/>
                  <a:gd name="connsiteY20" fmla="*/ 1056971 h 2751705"/>
                  <a:gd name="connsiteX21" fmla="*/ 1878412 w 2382017"/>
                  <a:gd name="connsiteY21" fmla="*/ 1085092 h 2751705"/>
                  <a:gd name="connsiteX22" fmla="*/ 1940535 w 2382017"/>
                  <a:gd name="connsiteY22" fmla="*/ 1079192 h 2751705"/>
                  <a:gd name="connsiteX23" fmla="*/ 1858809 w 2382017"/>
                  <a:gd name="connsiteY23" fmla="*/ 1151642 h 2751705"/>
                  <a:gd name="connsiteX24" fmla="*/ 1715203 w 2382017"/>
                  <a:gd name="connsiteY24" fmla="*/ 1543965 h 2751705"/>
                  <a:gd name="connsiteX25" fmla="*/ 1666479 w 2382017"/>
                  <a:gd name="connsiteY25" fmla="*/ 1531144 h 2751705"/>
                  <a:gd name="connsiteX26" fmla="*/ 739964 w 2382017"/>
                  <a:gd name="connsiteY26" fmla="*/ 1611601 h 2751705"/>
                  <a:gd name="connsiteX27" fmla="*/ 733019 w 2382017"/>
                  <a:gd name="connsiteY27" fmla="*/ 1615678 h 2751705"/>
                  <a:gd name="connsiteX28" fmla="*/ 742011 w 2382017"/>
                  <a:gd name="connsiteY28" fmla="*/ 1569837 h 2751705"/>
                  <a:gd name="connsiteX29" fmla="*/ 743543 w 2382017"/>
                  <a:gd name="connsiteY29" fmla="*/ 1492698 h 2751705"/>
                  <a:gd name="connsiteX30" fmla="*/ 689699 w 2382017"/>
                  <a:gd name="connsiteY30" fmla="*/ 1256843 h 2751705"/>
                  <a:gd name="connsiteX31" fmla="*/ 682006 w 2382017"/>
                  <a:gd name="connsiteY31" fmla="*/ 885116 h 2751705"/>
                  <a:gd name="connsiteX32" fmla="*/ 361500 w 2382017"/>
                  <a:gd name="connsiteY32" fmla="*/ 831280 h 2751705"/>
                  <a:gd name="connsiteX33" fmla="*/ 61507 w 2382017"/>
                  <a:gd name="connsiteY33" fmla="*/ 705662 h 2751705"/>
                  <a:gd name="connsiteX34" fmla="*/ 6701 w 2382017"/>
                  <a:gd name="connsiteY34" fmla="*/ 713233 h 2751705"/>
                  <a:gd name="connsiteX35" fmla="*/ 0 w 2382017"/>
                  <a:gd name="connsiteY35" fmla="*/ 715904 h 2751705"/>
                  <a:gd name="connsiteX36" fmla="*/ 21970 w 2382017"/>
                  <a:gd name="connsiteY36" fmla="*/ 608104 h 2751705"/>
                  <a:gd name="connsiteX37" fmla="*/ 230744 w 2382017"/>
                  <a:gd name="connsiteY37" fmla="*/ 316068 h 2751705"/>
                  <a:gd name="connsiteX38" fmla="*/ 699973 w 2382017"/>
                  <a:gd name="connsiteY38" fmla="*/ 187876 h 2751705"/>
                  <a:gd name="connsiteX39" fmla="*/ 925613 w 2382017"/>
                  <a:gd name="connsiteY39" fmla="*/ 21227 h 2751705"/>
                  <a:gd name="connsiteX40" fmla="*/ 1014635 w 2382017"/>
                  <a:gd name="connsiteY40" fmla="*/ 2279 h 2751705"/>
                  <a:gd name="connsiteX0" fmla="*/ 2246662 w 2382017"/>
                  <a:gd name="connsiteY0" fmla="*/ 2596804 h 2751705"/>
                  <a:gd name="connsiteX1" fmla="*/ 2309917 w 2382017"/>
                  <a:gd name="connsiteY1" fmla="*/ 2634385 h 2751705"/>
                  <a:gd name="connsiteX2" fmla="*/ 2379453 w 2382017"/>
                  <a:gd name="connsiteY2" fmla="*/ 2661971 h 2751705"/>
                  <a:gd name="connsiteX3" fmla="*/ 2382017 w 2382017"/>
                  <a:gd name="connsiteY3" fmla="*/ 2664535 h 2751705"/>
                  <a:gd name="connsiteX4" fmla="*/ 2287146 w 2382017"/>
                  <a:gd name="connsiteY4" fmla="*/ 2751705 h 2751705"/>
                  <a:gd name="connsiteX5" fmla="*/ 2381947 w 2382017"/>
                  <a:gd name="connsiteY5" fmla="*/ 2664523 h 2751705"/>
                  <a:gd name="connsiteX6" fmla="*/ 2379382 w 2382017"/>
                  <a:gd name="connsiteY6" fmla="*/ 2661959 h 2751705"/>
                  <a:gd name="connsiteX7" fmla="*/ 2309838 w 2382017"/>
                  <a:gd name="connsiteY7" fmla="*/ 2634369 h 2751705"/>
                  <a:gd name="connsiteX8" fmla="*/ 2246633 w 2382017"/>
                  <a:gd name="connsiteY8" fmla="*/ 2596816 h 2751705"/>
                  <a:gd name="connsiteX9" fmla="*/ 2246662 w 2382017"/>
                  <a:gd name="connsiteY9" fmla="*/ 2596804 h 2751705"/>
                  <a:gd name="connsiteX10" fmla="*/ 1304981 w 2382017"/>
                  <a:gd name="connsiteY10" fmla="*/ 30851 h 2751705"/>
                  <a:gd name="connsiteX11" fmla="*/ 1305449 w 2382017"/>
                  <a:gd name="connsiteY11" fmla="*/ 32279 h 2751705"/>
                  <a:gd name="connsiteX12" fmla="*/ 1270903 w 2382017"/>
                  <a:gd name="connsiteY12" fmla="*/ 53430 h 2751705"/>
                  <a:gd name="connsiteX13" fmla="*/ 1304981 w 2382017"/>
                  <a:gd name="connsiteY13" fmla="*/ 30851 h 2751705"/>
                  <a:gd name="connsiteX14" fmla="*/ 1014635 w 2382017"/>
                  <a:gd name="connsiteY14" fmla="*/ 2279 h 2751705"/>
                  <a:gd name="connsiteX15" fmla="*/ 1188833 w 2382017"/>
                  <a:gd name="connsiteY15" fmla="*/ 20146 h 2751705"/>
                  <a:gd name="connsiteX16" fmla="*/ 1269119 w 2382017"/>
                  <a:gd name="connsiteY16" fmla="*/ 54522 h 2751705"/>
                  <a:gd name="connsiteX17" fmla="*/ 1269071 w 2382017"/>
                  <a:gd name="connsiteY17" fmla="*/ 54551 h 2751705"/>
                  <a:gd name="connsiteX18" fmla="*/ 1122973 w 2382017"/>
                  <a:gd name="connsiteY18" fmla="*/ 277596 h 2751705"/>
                  <a:gd name="connsiteX19" fmla="*/ 1627907 w 2382017"/>
                  <a:gd name="connsiteY19" fmla="*/ 1056971 h 2751705"/>
                  <a:gd name="connsiteX20" fmla="*/ 1878412 w 2382017"/>
                  <a:gd name="connsiteY20" fmla="*/ 1085092 h 2751705"/>
                  <a:gd name="connsiteX21" fmla="*/ 1940535 w 2382017"/>
                  <a:gd name="connsiteY21" fmla="*/ 1079192 h 2751705"/>
                  <a:gd name="connsiteX22" fmla="*/ 1858809 w 2382017"/>
                  <a:gd name="connsiteY22" fmla="*/ 1151642 h 2751705"/>
                  <a:gd name="connsiteX23" fmla="*/ 1715203 w 2382017"/>
                  <a:gd name="connsiteY23" fmla="*/ 1543965 h 2751705"/>
                  <a:gd name="connsiteX24" fmla="*/ 1666479 w 2382017"/>
                  <a:gd name="connsiteY24" fmla="*/ 1531144 h 2751705"/>
                  <a:gd name="connsiteX25" fmla="*/ 739964 w 2382017"/>
                  <a:gd name="connsiteY25" fmla="*/ 1611601 h 2751705"/>
                  <a:gd name="connsiteX26" fmla="*/ 733019 w 2382017"/>
                  <a:gd name="connsiteY26" fmla="*/ 1615678 h 2751705"/>
                  <a:gd name="connsiteX27" fmla="*/ 742011 w 2382017"/>
                  <a:gd name="connsiteY27" fmla="*/ 1569837 h 2751705"/>
                  <a:gd name="connsiteX28" fmla="*/ 743543 w 2382017"/>
                  <a:gd name="connsiteY28" fmla="*/ 1492698 h 2751705"/>
                  <a:gd name="connsiteX29" fmla="*/ 689699 w 2382017"/>
                  <a:gd name="connsiteY29" fmla="*/ 1256843 h 2751705"/>
                  <a:gd name="connsiteX30" fmla="*/ 682006 w 2382017"/>
                  <a:gd name="connsiteY30" fmla="*/ 885116 h 2751705"/>
                  <a:gd name="connsiteX31" fmla="*/ 361500 w 2382017"/>
                  <a:gd name="connsiteY31" fmla="*/ 831280 h 2751705"/>
                  <a:gd name="connsiteX32" fmla="*/ 61507 w 2382017"/>
                  <a:gd name="connsiteY32" fmla="*/ 705662 h 2751705"/>
                  <a:gd name="connsiteX33" fmla="*/ 6701 w 2382017"/>
                  <a:gd name="connsiteY33" fmla="*/ 713233 h 2751705"/>
                  <a:gd name="connsiteX34" fmla="*/ 0 w 2382017"/>
                  <a:gd name="connsiteY34" fmla="*/ 715904 h 2751705"/>
                  <a:gd name="connsiteX35" fmla="*/ 21970 w 2382017"/>
                  <a:gd name="connsiteY35" fmla="*/ 608104 h 2751705"/>
                  <a:gd name="connsiteX36" fmla="*/ 230744 w 2382017"/>
                  <a:gd name="connsiteY36" fmla="*/ 316068 h 2751705"/>
                  <a:gd name="connsiteX37" fmla="*/ 699973 w 2382017"/>
                  <a:gd name="connsiteY37" fmla="*/ 187876 h 2751705"/>
                  <a:gd name="connsiteX38" fmla="*/ 925613 w 2382017"/>
                  <a:gd name="connsiteY38" fmla="*/ 21227 h 2751705"/>
                  <a:gd name="connsiteX39" fmla="*/ 1014635 w 2382017"/>
                  <a:gd name="connsiteY39" fmla="*/ 2279 h 275170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79382 w 2382017"/>
                  <a:gd name="connsiteY5" fmla="*/ 2661959 h 2664535"/>
                  <a:gd name="connsiteX6" fmla="*/ 2309838 w 2382017"/>
                  <a:gd name="connsiteY6" fmla="*/ 2634369 h 2664535"/>
                  <a:gd name="connsiteX7" fmla="*/ 2246633 w 2382017"/>
                  <a:gd name="connsiteY7" fmla="*/ 2596816 h 2664535"/>
                  <a:gd name="connsiteX8" fmla="*/ 2246662 w 2382017"/>
                  <a:gd name="connsiteY8" fmla="*/ 2596804 h 2664535"/>
                  <a:gd name="connsiteX9" fmla="*/ 1304981 w 2382017"/>
                  <a:gd name="connsiteY9" fmla="*/ 30851 h 2664535"/>
                  <a:gd name="connsiteX10" fmla="*/ 1305449 w 2382017"/>
                  <a:gd name="connsiteY10" fmla="*/ 32279 h 2664535"/>
                  <a:gd name="connsiteX11" fmla="*/ 1270903 w 2382017"/>
                  <a:gd name="connsiteY11" fmla="*/ 53430 h 2664535"/>
                  <a:gd name="connsiteX12" fmla="*/ 1304981 w 2382017"/>
                  <a:gd name="connsiteY12" fmla="*/ 30851 h 2664535"/>
                  <a:gd name="connsiteX13" fmla="*/ 1014635 w 2382017"/>
                  <a:gd name="connsiteY13" fmla="*/ 2279 h 2664535"/>
                  <a:gd name="connsiteX14" fmla="*/ 1188833 w 2382017"/>
                  <a:gd name="connsiteY14" fmla="*/ 20146 h 2664535"/>
                  <a:gd name="connsiteX15" fmla="*/ 1269119 w 2382017"/>
                  <a:gd name="connsiteY15" fmla="*/ 54522 h 2664535"/>
                  <a:gd name="connsiteX16" fmla="*/ 1269071 w 2382017"/>
                  <a:gd name="connsiteY16" fmla="*/ 54551 h 2664535"/>
                  <a:gd name="connsiteX17" fmla="*/ 1122973 w 2382017"/>
                  <a:gd name="connsiteY17" fmla="*/ 277596 h 2664535"/>
                  <a:gd name="connsiteX18" fmla="*/ 1627907 w 2382017"/>
                  <a:gd name="connsiteY18" fmla="*/ 1056971 h 2664535"/>
                  <a:gd name="connsiteX19" fmla="*/ 1878412 w 2382017"/>
                  <a:gd name="connsiteY19" fmla="*/ 1085092 h 2664535"/>
                  <a:gd name="connsiteX20" fmla="*/ 1940535 w 2382017"/>
                  <a:gd name="connsiteY20" fmla="*/ 1079192 h 2664535"/>
                  <a:gd name="connsiteX21" fmla="*/ 1858809 w 2382017"/>
                  <a:gd name="connsiteY21" fmla="*/ 1151642 h 2664535"/>
                  <a:gd name="connsiteX22" fmla="*/ 1715203 w 2382017"/>
                  <a:gd name="connsiteY22" fmla="*/ 1543965 h 2664535"/>
                  <a:gd name="connsiteX23" fmla="*/ 1666479 w 2382017"/>
                  <a:gd name="connsiteY23" fmla="*/ 1531144 h 2664535"/>
                  <a:gd name="connsiteX24" fmla="*/ 739964 w 2382017"/>
                  <a:gd name="connsiteY24" fmla="*/ 1611601 h 2664535"/>
                  <a:gd name="connsiteX25" fmla="*/ 733019 w 2382017"/>
                  <a:gd name="connsiteY25" fmla="*/ 1615678 h 2664535"/>
                  <a:gd name="connsiteX26" fmla="*/ 742011 w 2382017"/>
                  <a:gd name="connsiteY26" fmla="*/ 1569837 h 2664535"/>
                  <a:gd name="connsiteX27" fmla="*/ 743543 w 2382017"/>
                  <a:gd name="connsiteY27" fmla="*/ 1492698 h 2664535"/>
                  <a:gd name="connsiteX28" fmla="*/ 689699 w 2382017"/>
                  <a:gd name="connsiteY28" fmla="*/ 1256843 h 2664535"/>
                  <a:gd name="connsiteX29" fmla="*/ 682006 w 2382017"/>
                  <a:gd name="connsiteY29" fmla="*/ 885116 h 2664535"/>
                  <a:gd name="connsiteX30" fmla="*/ 361500 w 2382017"/>
                  <a:gd name="connsiteY30" fmla="*/ 831280 h 2664535"/>
                  <a:gd name="connsiteX31" fmla="*/ 61507 w 2382017"/>
                  <a:gd name="connsiteY31" fmla="*/ 705662 h 2664535"/>
                  <a:gd name="connsiteX32" fmla="*/ 6701 w 2382017"/>
                  <a:gd name="connsiteY32" fmla="*/ 713233 h 2664535"/>
                  <a:gd name="connsiteX33" fmla="*/ 0 w 2382017"/>
                  <a:gd name="connsiteY33" fmla="*/ 715904 h 2664535"/>
                  <a:gd name="connsiteX34" fmla="*/ 21970 w 2382017"/>
                  <a:gd name="connsiteY34" fmla="*/ 608104 h 2664535"/>
                  <a:gd name="connsiteX35" fmla="*/ 230744 w 2382017"/>
                  <a:gd name="connsiteY35" fmla="*/ 316068 h 2664535"/>
                  <a:gd name="connsiteX36" fmla="*/ 699973 w 2382017"/>
                  <a:gd name="connsiteY36" fmla="*/ 187876 h 2664535"/>
                  <a:gd name="connsiteX37" fmla="*/ 925613 w 2382017"/>
                  <a:gd name="connsiteY37" fmla="*/ 21227 h 2664535"/>
                  <a:gd name="connsiteX38" fmla="*/ 1014635 w 2382017"/>
                  <a:gd name="connsiteY38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81947 w 2382017"/>
                  <a:gd name="connsiteY4" fmla="*/ 2664523 h 2664535"/>
                  <a:gd name="connsiteX5" fmla="*/ 2309838 w 2382017"/>
                  <a:gd name="connsiteY5" fmla="*/ 2634369 h 2664535"/>
                  <a:gd name="connsiteX6" fmla="*/ 2246633 w 2382017"/>
                  <a:gd name="connsiteY6" fmla="*/ 2596816 h 2664535"/>
                  <a:gd name="connsiteX7" fmla="*/ 2246662 w 2382017"/>
                  <a:gd name="connsiteY7" fmla="*/ 2596804 h 2664535"/>
                  <a:gd name="connsiteX8" fmla="*/ 1304981 w 2382017"/>
                  <a:gd name="connsiteY8" fmla="*/ 30851 h 2664535"/>
                  <a:gd name="connsiteX9" fmla="*/ 1305449 w 2382017"/>
                  <a:gd name="connsiteY9" fmla="*/ 32279 h 2664535"/>
                  <a:gd name="connsiteX10" fmla="*/ 1270903 w 2382017"/>
                  <a:gd name="connsiteY10" fmla="*/ 53430 h 2664535"/>
                  <a:gd name="connsiteX11" fmla="*/ 1304981 w 2382017"/>
                  <a:gd name="connsiteY11" fmla="*/ 30851 h 2664535"/>
                  <a:gd name="connsiteX12" fmla="*/ 1014635 w 2382017"/>
                  <a:gd name="connsiteY12" fmla="*/ 2279 h 2664535"/>
                  <a:gd name="connsiteX13" fmla="*/ 1188833 w 2382017"/>
                  <a:gd name="connsiteY13" fmla="*/ 20146 h 2664535"/>
                  <a:gd name="connsiteX14" fmla="*/ 1269119 w 2382017"/>
                  <a:gd name="connsiteY14" fmla="*/ 54522 h 2664535"/>
                  <a:gd name="connsiteX15" fmla="*/ 1269071 w 2382017"/>
                  <a:gd name="connsiteY15" fmla="*/ 54551 h 2664535"/>
                  <a:gd name="connsiteX16" fmla="*/ 1122973 w 2382017"/>
                  <a:gd name="connsiteY16" fmla="*/ 277596 h 2664535"/>
                  <a:gd name="connsiteX17" fmla="*/ 1627907 w 2382017"/>
                  <a:gd name="connsiteY17" fmla="*/ 1056971 h 2664535"/>
                  <a:gd name="connsiteX18" fmla="*/ 1878412 w 2382017"/>
                  <a:gd name="connsiteY18" fmla="*/ 1085092 h 2664535"/>
                  <a:gd name="connsiteX19" fmla="*/ 1940535 w 2382017"/>
                  <a:gd name="connsiteY19" fmla="*/ 1079192 h 2664535"/>
                  <a:gd name="connsiteX20" fmla="*/ 1858809 w 2382017"/>
                  <a:gd name="connsiteY20" fmla="*/ 1151642 h 2664535"/>
                  <a:gd name="connsiteX21" fmla="*/ 1715203 w 2382017"/>
                  <a:gd name="connsiteY21" fmla="*/ 1543965 h 2664535"/>
                  <a:gd name="connsiteX22" fmla="*/ 1666479 w 2382017"/>
                  <a:gd name="connsiteY22" fmla="*/ 1531144 h 2664535"/>
                  <a:gd name="connsiteX23" fmla="*/ 739964 w 2382017"/>
                  <a:gd name="connsiteY23" fmla="*/ 1611601 h 2664535"/>
                  <a:gd name="connsiteX24" fmla="*/ 733019 w 2382017"/>
                  <a:gd name="connsiteY24" fmla="*/ 1615678 h 2664535"/>
                  <a:gd name="connsiteX25" fmla="*/ 742011 w 2382017"/>
                  <a:gd name="connsiteY25" fmla="*/ 1569837 h 2664535"/>
                  <a:gd name="connsiteX26" fmla="*/ 743543 w 2382017"/>
                  <a:gd name="connsiteY26" fmla="*/ 1492698 h 2664535"/>
                  <a:gd name="connsiteX27" fmla="*/ 689699 w 2382017"/>
                  <a:gd name="connsiteY27" fmla="*/ 1256843 h 2664535"/>
                  <a:gd name="connsiteX28" fmla="*/ 682006 w 2382017"/>
                  <a:gd name="connsiteY28" fmla="*/ 885116 h 2664535"/>
                  <a:gd name="connsiteX29" fmla="*/ 361500 w 2382017"/>
                  <a:gd name="connsiteY29" fmla="*/ 831280 h 2664535"/>
                  <a:gd name="connsiteX30" fmla="*/ 61507 w 2382017"/>
                  <a:gd name="connsiteY30" fmla="*/ 705662 h 2664535"/>
                  <a:gd name="connsiteX31" fmla="*/ 6701 w 2382017"/>
                  <a:gd name="connsiteY31" fmla="*/ 713233 h 2664535"/>
                  <a:gd name="connsiteX32" fmla="*/ 0 w 2382017"/>
                  <a:gd name="connsiteY32" fmla="*/ 715904 h 2664535"/>
                  <a:gd name="connsiteX33" fmla="*/ 21970 w 2382017"/>
                  <a:gd name="connsiteY33" fmla="*/ 608104 h 2664535"/>
                  <a:gd name="connsiteX34" fmla="*/ 230744 w 2382017"/>
                  <a:gd name="connsiteY34" fmla="*/ 316068 h 2664535"/>
                  <a:gd name="connsiteX35" fmla="*/ 699973 w 2382017"/>
                  <a:gd name="connsiteY35" fmla="*/ 187876 h 2664535"/>
                  <a:gd name="connsiteX36" fmla="*/ 925613 w 2382017"/>
                  <a:gd name="connsiteY36" fmla="*/ 21227 h 2664535"/>
                  <a:gd name="connsiteX37" fmla="*/ 1014635 w 2382017"/>
                  <a:gd name="connsiteY37" fmla="*/ 2279 h 2664535"/>
                  <a:gd name="connsiteX0" fmla="*/ 2246662 w 2382017"/>
                  <a:gd name="connsiteY0" fmla="*/ 2596804 h 2664535"/>
                  <a:gd name="connsiteX1" fmla="*/ 2309917 w 2382017"/>
                  <a:gd name="connsiteY1" fmla="*/ 2634385 h 2664535"/>
                  <a:gd name="connsiteX2" fmla="*/ 2379453 w 2382017"/>
                  <a:gd name="connsiteY2" fmla="*/ 2661971 h 2664535"/>
                  <a:gd name="connsiteX3" fmla="*/ 2382017 w 2382017"/>
                  <a:gd name="connsiteY3" fmla="*/ 2664535 h 2664535"/>
                  <a:gd name="connsiteX4" fmla="*/ 2309838 w 2382017"/>
                  <a:gd name="connsiteY4" fmla="*/ 2634369 h 2664535"/>
                  <a:gd name="connsiteX5" fmla="*/ 2246633 w 2382017"/>
                  <a:gd name="connsiteY5" fmla="*/ 2596816 h 2664535"/>
                  <a:gd name="connsiteX6" fmla="*/ 2246662 w 2382017"/>
                  <a:gd name="connsiteY6" fmla="*/ 2596804 h 2664535"/>
                  <a:gd name="connsiteX7" fmla="*/ 1304981 w 2382017"/>
                  <a:gd name="connsiteY7" fmla="*/ 30851 h 2664535"/>
                  <a:gd name="connsiteX8" fmla="*/ 1305449 w 2382017"/>
                  <a:gd name="connsiteY8" fmla="*/ 32279 h 2664535"/>
                  <a:gd name="connsiteX9" fmla="*/ 1270903 w 2382017"/>
                  <a:gd name="connsiteY9" fmla="*/ 53430 h 2664535"/>
                  <a:gd name="connsiteX10" fmla="*/ 1304981 w 2382017"/>
                  <a:gd name="connsiteY10" fmla="*/ 30851 h 2664535"/>
                  <a:gd name="connsiteX11" fmla="*/ 1014635 w 2382017"/>
                  <a:gd name="connsiteY11" fmla="*/ 2279 h 2664535"/>
                  <a:gd name="connsiteX12" fmla="*/ 1188833 w 2382017"/>
                  <a:gd name="connsiteY12" fmla="*/ 20146 h 2664535"/>
                  <a:gd name="connsiteX13" fmla="*/ 1269119 w 2382017"/>
                  <a:gd name="connsiteY13" fmla="*/ 54522 h 2664535"/>
                  <a:gd name="connsiteX14" fmla="*/ 1269071 w 2382017"/>
                  <a:gd name="connsiteY14" fmla="*/ 54551 h 2664535"/>
                  <a:gd name="connsiteX15" fmla="*/ 1122973 w 2382017"/>
                  <a:gd name="connsiteY15" fmla="*/ 277596 h 2664535"/>
                  <a:gd name="connsiteX16" fmla="*/ 1627907 w 2382017"/>
                  <a:gd name="connsiteY16" fmla="*/ 1056971 h 2664535"/>
                  <a:gd name="connsiteX17" fmla="*/ 1878412 w 2382017"/>
                  <a:gd name="connsiteY17" fmla="*/ 1085092 h 2664535"/>
                  <a:gd name="connsiteX18" fmla="*/ 1940535 w 2382017"/>
                  <a:gd name="connsiteY18" fmla="*/ 1079192 h 2664535"/>
                  <a:gd name="connsiteX19" fmla="*/ 1858809 w 2382017"/>
                  <a:gd name="connsiteY19" fmla="*/ 1151642 h 2664535"/>
                  <a:gd name="connsiteX20" fmla="*/ 1715203 w 2382017"/>
                  <a:gd name="connsiteY20" fmla="*/ 1543965 h 2664535"/>
                  <a:gd name="connsiteX21" fmla="*/ 1666479 w 2382017"/>
                  <a:gd name="connsiteY21" fmla="*/ 1531144 h 2664535"/>
                  <a:gd name="connsiteX22" fmla="*/ 739964 w 2382017"/>
                  <a:gd name="connsiteY22" fmla="*/ 1611601 h 2664535"/>
                  <a:gd name="connsiteX23" fmla="*/ 733019 w 2382017"/>
                  <a:gd name="connsiteY23" fmla="*/ 1615678 h 2664535"/>
                  <a:gd name="connsiteX24" fmla="*/ 742011 w 2382017"/>
                  <a:gd name="connsiteY24" fmla="*/ 1569837 h 2664535"/>
                  <a:gd name="connsiteX25" fmla="*/ 743543 w 2382017"/>
                  <a:gd name="connsiteY25" fmla="*/ 1492698 h 2664535"/>
                  <a:gd name="connsiteX26" fmla="*/ 689699 w 2382017"/>
                  <a:gd name="connsiteY26" fmla="*/ 1256843 h 2664535"/>
                  <a:gd name="connsiteX27" fmla="*/ 682006 w 2382017"/>
                  <a:gd name="connsiteY27" fmla="*/ 885116 h 2664535"/>
                  <a:gd name="connsiteX28" fmla="*/ 361500 w 2382017"/>
                  <a:gd name="connsiteY28" fmla="*/ 831280 h 2664535"/>
                  <a:gd name="connsiteX29" fmla="*/ 61507 w 2382017"/>
                  <a:gd name="connsiteY29" fmla="*/ 705662 h 2664535"/>
                  <a:gd name="connsiteX30" fmla="*/ 6701 w 2382017"/>
                  <a:gd name="connsiteY30" fmla="*/ 713233 h 2664535"/>
                  <a:gd name="connsiteX31" fmla="*/ 0 w 2382017"/>
                  <a:gd name="connsiteY31" fmla="*/ 715904 h 2664535"/>
                  <a:gd name="connsiteX32" fmla="*/ 21970 w 2382017"/>
                  <a:gd name="connsiteY32" fmla="*/ 608104 h 2664535"/>
                  <a:gd name="connsiteX33" fmla="*/ 230744 w 2382017"/>
                  <a:gd name="connsiteY33" fmla="*/ 316068 h 2664535"/>
                  <a:gd name="connsiteX34" fmla="*/ 699973 w 2382017"/>
                  <a:gd name="connsiteY34" fmla="*/ 187876 h 2664535"/>
                  <a:gd name="connsiteX35" fmla="*/ 925613 w 2382017"/>
                  <a:gd name="connsiteY35" fmla="*/ 21227 h 2664535"/>
                  <a:gd name="connsiteX36" fmla="*/ 1014635 w 2382017"/>
                  <a:gd name="connsiteY36" fmla="*/ 2279 h 2664535"/>
                  <a:gd name="connsiteX0" fmla="*/ 2246662 w 2379453"/>
                  <a:gd name="connsiteY0" fmla="*/ 2596804 h 2661971"/>
                  <a:gd name="connsiteX1" fmla="*/ 2309917 w 2379453"/>
                  <a:gd name="connsiteY1" fmla="*/ 2634385 h 2661971"/>
                  <a:gd name="connsiteX2" fmla="*/ 2379453 w 2379453"/>
                  <a:gd name="connsiteY2" fmla="*/ 2661971 h 2661971"/>
                  <a:gd name="connsiteX3" fmla="*/ 2309838 w 2379453"/>
                  <a:gd name="connsiteY3" fmla="*/ 2634369 h 2661971"/>
                  <a:gd name="connsiteX4" fmla="*/ 2246633 w 2379453"/>
                  <a:gd name="connsiteY4" fmla="*/ 2596816 h 2661971"/>
                  <a:gd name="connsiteX5" fmla="*/ 2246662 w 2379453"/>
                  <a:gd name="connsiteY5" fmla="*/ 2596804 h 2661971"/>
                  <a:gd name="connsiteX6" fmla="*/ 1304981 w 2379453"/>
                  <a:gd name="connsiteY6" fmla="*/ 30851 h 2661971"/>
                  <a:gd name="connsiteX7" fmla="*/ 1305449 w 2379453"/>
                  <a:gd name="connsiteY7" fmla="*/ 32279 h 2661971"/>
                  <a:gd name="connsiteX8" fmla="*/ 1270903 w 2379453"/>
                  <a:gd name="connsiteY8" fmla="*/ 53430 h 2661971"/>
                  <a:gd name="connsiteX9" fmla="*/ 1304981 w 2379453"/>
                  <a:gd name="connsiteY9" fmla="*/ 30851 h 2661971"/>
                  <a:gd name="connsiteX10" fmla="*/ 1014635 w 2379453"/>
                  <a:gd name="connsiteY10" fmla="*/ 2279 h 2661971"/>
                  <a:gd name="connsiteX11" fmla="*/ 1188833 w 2379453"/>
                  <a:gd name="connsiteY11" fmla="*/ 20146 h 2661971"/>
                  <a:gd name="connsiteX12" fmla="*/ 1269119 w 2379453"/>
                  <a:gd name="connsiteY12" fmla="*/ 54522 h 2661971"/>
                  <a:gd name="connsiteX13" fmla="*/ 1269071 w 2379453"/>
                  <a:gd name="connsiteY13" fmla="*/ 54551 h 2661971"/>
                  <a:gd name="connsiteX14" fmla="*/ 1122973 w 2379453"/>
                  <a:gd name="connsiteY14" fmla="*/ 277596 h 2661971"/>
                  <a:gd name="connsiteX15" fmla="*/ 1627907 w 2379453"/>
                  <a:gd name="connsiteY15" fmla="*/ 1056971 h 2661971"/>
                  <a:gd name="connsiteX16" fmla="*/ 1878412 w 2379453"/>
                  <a:gd name="connsiteY16" fmla="*/ 1085092 h 2661971"/>
                  <a:gd name="connsiteX17" fmla="*/ 1940535 w 2379453"/>
                  <a:gd name="connsiteY17" fmla="*/ 1079192 h 2661971"/>
                  <a:gd name="connsiteX18" fmla="*/ 1858809 w 2379453"/>
                  <a:gd name="connsiteY18" fmla="*/ 1151642 h 2661971"/>
                  <a:gd name="connsiteX19" fmla="*/ 1715203 w 2379453"/>
                  <a:gd name="connsiteY19" fmla="*/ 1543965 h 2661971"/>
                  <a:gd name="connsiteX20" fmla="*/ 1666479 w 2379453"/>
                  <a:gd name="connsiteY20" fmla="*/ 1531144 h 2661971"/>
                  <a:gd name="connsiteX21" fmla="*/ 739964 w 2379453"/>
                  <a:gd name="connsiteY21" fmla="*/ 1611601 h 2661971"/>
                  <a:gd name="connsiteX22" fmla="*/ 733019 w 2379453"/>
                  <a:gd name="connsiteY22" fmla="*/ 1615678 h 2661971"/>
                  <a:gd name="connsiteX23" fmla="*/ 742011 w 2379453"/>
                  <a:gd name="connsiteY23" fmla="*/ 1569837 h 2661971"/>
                  <a:gd name="connsiteX24" fmla="*/ 743543 w 2379453"/>
                  <a:gd name="connsiteY24" fmla="*/ 1492698 h 2661971"/>
                  <a:gd name="connsiteX25" fmla="*/ 689699 w 2379453"/>
                  <a:gd name="connsiteY25" fmla="*/ 1256843 h 2661971"/>
                  <a:gd name="connsiteX26" fmla="*/ 682006 w 2379453"/>
                  <a:gd name="connsiteY26" fmla="*/ 885116 h 2661971"/>
                  <a:gd name="connsiteX27" fmla="*/ 361500 w 2379453"/>
                  <a:gd name="connsiteY27" fmla="*/ 831280 h 2661971"/>
                  <a:gd name="connsiteX28" fmla="*/ 61507 w 2379453"/>
                  <a:gd name="connsiteY28" fmla="*/ 705662 h 2661971"/>
                  <a:gd name="connsiteX29" fmla="*/ 6701 w 2379453"/>
                  <a:gd name="connsiteY29" fmla="*/ 713233 h 2661971"/>
                  <a:gd name="connsiteX30" fmla="*/ 0 w 2379453"/>
                  <a:gd name="connsiteY30" fmla="*/ 715904 h 2661971"/>
                  <a:gd name="connsiteX31" fmla="*/ 21970 w 2379453"/>
                  <a:gd name="connsiteY31" fmla="*/ 608104 h 2661971"/>
                  <a:gd name="connsiteX32" fmla="*/ 230744 w 2379453"/>
                  <a:gd name="connsiteY32" fmla="*/ 316068 h 2661971"/>
                  <a:gd name="connsiteX33" fmla="*/ 699973 w 2379453"/>
                  <a:gd name="connsiteY33" fmla="*/ 187876 h 2661971"/>
                  <a:gd name="connsiteX34" fmla="*/ 925613 w 2379453"/>
                  <a:gd name="connsiteY34" fmla="*/ 21227 h 2661971"/>
                  <a:gd name="connsiteX35" fmla="*/ 1014635 w 2379453"/>
                  <a:gd name="connsiteY35" fmla="*/ 2279 h 2661971"/>
                  <a:gd name="connsiteX0" fmla="*/ 2246662 w 2317781"/>
                  <a:gd name="connsiteY0" fmla="*/ 2596804 h 2639073"/>
                  <a:gd name="connsiteX1" fmla="*/ 2309917 w 2317781"/>
                  <a:gd name="connsiteY1" fmla="*/ 2634385 h 2639073"/>
                  <a:gd name="connsiteX2" fmla="*/ 2309838 w 2317781"/>
                  <a:gd name="connsiteY2" fmla="*/ 2634369 h 2639073"/>
                  <a:gd name="connsiteX3" fmla="*/ 2246633 w 2317781"/>
                  <a:gd name="connsiteY3" fmla="*/ 2596816 h 2639073"/>
                  <a:gd name="connsiteX4" fmla="*/ 2246662 w 2317781"/>
                  <a:gd name="connsiteY4" fmla="*/ 2596804 h 2639073"/>
                  <a:gd name="connsiteX5" fmla="*/ 1304981 w 2317781"/>
                  <a:gd name="connsiteY5" fmla="*/ 30851 h 2639073"/>
                  <a:gd name="connsiteX6" fmla="*/ 1305449 w 2317781"/>
                  <a:gd name="connsiteY6" fmla="*/ 32279 h 2639073"/>
                  <a:gd name="connsiteX7" fmla="*/ 1270903 w 2317781"/>
                  <a:gd name="connsiteY7" fmla="*/ 53430 h 2639073"/>
                  <a:gd name="connsiteX8" fmla="*/ 1304981 w 2317781"/>
                  <a:gd name="connsiteY8" fmla="*/ 30851 h 2639073"/>
                  <a:gd name="connsiteX9" fmla="*/ 1014635 w 2317781"/>
                  <a:gd name="connsiteY9" fmla="*/ 2279 h 2639073"/>
                  <a:gd name="connsiteX10" fmla="*/ 1188833 w 2317781"/>
                  <a:gd name="connsiteY10" fmla="*/ 20146 h 2639073"/>
                  <a:gd name="connsiteX11" fmla="*/ 1269119 w 2317781"/>
                  <a:gd name="connsiteY11" fmla="*/ 54522 h 2639073"/>
                  <a:gd name="connsiteX12" fmla="*/ 1269071 w 2317781"/>
                  <a:gd name="connsiteY12" fmla="*/ 54551 h 2639073"/>
                  <a:gd name="connsiteX13" fmla="*/ 1122973 w 2317781"/>
                  <a:gd name="connsiteY13" fmla="*/ 277596 h 2639073"/>
                  <a:gd name="connsiteX14" fmla="*/ 1627907 w 2317781"/>
                  <a:gd name="connsiteY14" fmla="*/ 1056971 h 2639073"/>
                  <a:gd name="connsiteX15" fmla="*/ 1878412 w 2317781"/>
                  <a:gd name="connsiteY15" fmla="*/ 1085092 h 2639073"/>
                  <a:gd name="connsiteX16" fmla="*/ 1940535 w 2317781"/>
                  <a:gd name="connsiteY16" fmla="*/ 1079192 h 2639073"/>
                  <a:gd name="connsiteX17" fmla="*/ 1858809 w 2317781"/>
                  <a:gd name="connsiteY17" fmla="*/ 1151642 h 2639073"/>
                  <a:gd name="connsiteX18" fmla="*/ 1715203 w 2317781"/>
                  <a:gd name="connsiteY18" fmla="*/ 1543965 h 2639073"/>
                  <a:gd name="connsiteX19" fmla="*/ 1666479 w 2317781"/>
                  <a:gd name="connsiteY19" fmla="*/ 1531144 h 2639073"/>
                  <a:gd name="connsiteX20" fmla="*/ 739964 w 2317781"/>
                  <a:gd name="connsiteY20" fmla="*/ 1611601 h 2639073"/>
                  <a:gd name="connsiteX21" fmla="*/ 733019 w 2317781"/>
                  <a:gd name="connsiteY21" fmla="*/ 1615678 h 2639073"/>
                  <a:gd name="connsiteX22" fmla="*/ 742011 w 2317781"/>
                  <a:gd name="connsiteY22" fmla="*/ 1569837 h 2639073"/>
                  <a:gd name="connsiteX23" fmla="*/ 743543 w 2317781"/>
                  <a:gd name="connsiteY23" fmla="*/ 1492698 h 2639073"/>
                  <a:gd name="connsiteX24" fmla="*/ 689699 w 2317781"/>
                  <a:gd name="connsiteY24" fmla="*/ 1256843 h 2639073"/>
                  <a:gd name="connsiteX25" fmla="*/ 682006 w 2317781"/>
                  <a:gd name="connsiteY25" fmla="*/ 885116 h 2639073"/>
                  <a:gd name="connsiteX26" fmla="*/ 361500 w 2317781"/>
                  <a:gd name="connsiteY26" fmla="*/ 831280 h 2639073"/>
                  <a:gd name="connsiteX27" fmla="*/ 61507 w 2317781"/>
                  <a:gd name="connsiteY27" fmla="*/ 705662 h 2639073"/>
                  <a:gd name="connsiteX28" fmla="*/ 6701 w 2317781"/>
                  <a:gd name="connsiteY28" fmla="*/ 713233 h 2639073"/>
                  <a:gd name="connsiteX29" fmla="*/ 0 w 2317781"/>
                  <a:gd name="connsiteY29" fmla="*/ 715904 h 2639073"/>
                  <a:gd name="connsiteX30" fmla="*/ 21970 w 2317781"/>
                  <a:gd name="connsiteY30" fmla="*/ 608104 h 2639073"/>
                  <a:gd name="connsiteX31" fmla="*/ 230744 w 2317781"/>
                  <a:gd name="connsiteY31" fmla="*/ 316068 h 2639073"/>
                  <a:gd name="connsiteX32" fmla="*/ 699973 w 2317781"/>
                  <a:gd name="connsiteY32" fmla="*/ 187876 h 2639073"/>
                  <a:gd name="connsiteX33" fmla="*/ 925613 w 2317781"/>
                  <a:gd name="connsiteY33" fmla="*/ 21227 h 2639073"/>
                  <a:gd name="connsiteX34" fmla="*/ 1014635 w 2317781"/>
                  <a:gd name="connsiteY34" fmla="*/ 2279 h 2639073"/>
                  <a:gd name="connsiteX0" fmla="*/ 2246662 w 2309917"/>
                  <a:gd name="connsiteY0" fmla="*/ 2596804 h 2634385"/>
                  <a:gd name="connsiteX1" fmla="*/ 2309917 w 2309917"/>
                  <a:gd name="connsiteY1" fmla="*/ 2634385 h 2634385"/>
                  <a:gd name="connsiteX2" fmla="*/ 2246633 w 2309917"/>
                  <a:gd name="connsiteY2" fmla="*/ 2596816 h 2634385"/>
                  <a:gd name="connsiteX3" fmla="*/ 2246662 w 2309917"/>
                  <a:gd name="connsiteY3" fmla="*/ 2596804 h 2634385"/>
                  <a:gd name="connsiteX4" fmla="*/ 1304981 w 2309917"/>
                  <a:gd name="connsiteY4" fmla="*/ 30851 h 2634385"/>
                  <a:gd name="connsiteX5" fmla="*/ 1305449 w 2309917"/>
                  <a:gd name="connsiteY5" fmla="*/ 32279 h 2634385"/>
                  <a:gd name="connsiteX6" fmla="*/ 1270903 w 2309917"/>
                  <a:gd name="connsiteY6" fmla="*/ 53430 h 2634385"/>
                  <a:gd name="connsiteX7" fmla="*/ 1304981 w 2309917"/>
                  <a:gd name="connsiteY7" fmla="*/ 30851 h 2634385"/>
                  <a:gd name="connsiteX8" fmla="*/ 1014635 w 2309917"/>
                  <a:gd name="connsiteY8" fmla="*/ 2279 h 2634385"/>
                  <a:gd name="connsiteX9" fmla="*/ 1188833 w 2309917"/>
                  <a:gd name="connsiteY9" fmla="*/ 20146 h 2634385"/>
                  <a:gd name="connsiteX10" fmla="*/ 1269119 w 2309917"/>
                  <a:gd name="connsiteY10" fmla="*/ 54522 h 2634385"/>
                  <a:gd name="connsiteX11" fmla="*/ 1269071 w 2309917"/>
                  <a:gd name="connsiteY11" fmla="*/ 54551 h 2634385"/>
                  <a:gd name="connsiteX12" fmla="*/ 1122973 w 2309917"/>
                  <a:gd name="connsiteY12" fmla="*/ 277596 h 2634385"/>
                  <a:gd name="connsiteX13" fmla="*/ 1627907 w 2309917"/>
                  <a:gd name="connsiteY13" fmla="*/ 1056971 h 2634385"/>
                  <a:gd name="connsiteX14" fmla="*/ 1878412 w 2309917"/>
                  <a:gd name="connsiteY14" fmla="*/ 1085092 h 2634385"/>
                  <a:gd name="connsiteX15" fmla="*/ 1940535 w 2309917"/>
                  <a:gd name="connsiteY15" fmla="*/ 1079192 h 2634385"/>
                  <a:gd name="connsiteX16" fmla="*/ 1858809 w 2309917"/>
                  <a:gd name="connsiteY16" fmla="*/ 1151642 h 2634385"/>
                  <a:gd name="connsiteX17" fmla="*/ 1715203 w 2309917"/>
                  <a:gd name="connsiteY17" fmla="*/ 1543965 h 2634385"/>
                  <a:gd name="connsiteX18" fmla="*/ 1666479 w 2309917"/>
                  <a:gd name="connsiteY18" fmla="*/ 1531144 h 2634385"/>
                  <a:gd name="connsiteX19" fmla="*/ 739964 w 2309917"/>
                  <a:gd name="connsiteY19" fmla="*/ 1611601 h 2634385"/>
                  <a:gd name="connsiteX20" fmla="*/ 733019 w 2309917"/>
                  <a:gd name="connsiteY20" fmla="*/ 1615678 h 2634385"/>
                  <a:gd name="connsiteX21" fmla="*/ 742011 w 2309917"/>
                  <a:gd name="connsiteY21" fmla="*/ 1569837 h 2634385"/>
                  <a:gd name="connsiteX22" fmla="*/ 743543 w 2309917"/>
                  <a:gd name="connsiteY22" fmla="*/ 1492698 h 2634385"/>
                  <a:gd name="connsiteX23" fmla="*/ 689699 w 2309917"/>
                  <a:gd name="connsiteY23" fmla="*/ 1256843 h 2634385"/>
                  <a:gd name="connsiteX24" fmla="*/ 682006 w 2309917"/>
                  <a:gd name="connsiteY24" fmla="*/ 885116 h 2634385"/>
                  <a:gd name="connsiteX25" fmla="*/ 361500 w 2309917"/>
                  <a:gd name="connsiteY25" fmla="*/ 831280 h 2634385"/>
                  <a:gd name="connsiteX26" fmla="*/ 61507 w 2309917"/>
                  <a:gd name="connsiteY26" fmla="*/ 705662 h 2634385"/>
                  <a:gd name="connsiteX27" fmla="*/ 6701 w 2309917"/>
                  <a:gd name="connsiteY27" fmla="*/ 713233 h 2634385"/>
                  <a:gd name="connsiteX28" fmla="*/ 0 w 2309917"/>
                  <a:gd name="connsiteY28" fmla="*/ 715904 h 2634385"/>
                  <a:gd name="connsiteX29" fmla="*/ 21970 w 2309917"/>
                  <a:gd name="connsiteY29" fmla="*/ 608104 h 2634385"/>
                  <a:gd name="connsiteX30" fmla="*/ 230744 w 2309917"/>
                  <a:gd name="connsiteY30" fmla="*/ 316068 h 2634385"/>
                  <a:gd name="connsiteX31" fmla="*/ 699973 w 2309917"/>
                  <a:gd name="connsiteY31" fmla="*/ 187876 h 2634385"/>
                  <a:gd name="connsiteX32" fmla="*/ 925613 w 2309917"/>
                  <a:gd name="connsiteY32" fmla="*/ 21227 h 2634385"/>
                  <a:gd name="connsiteX33" fmla="*/ 1014635 w 2309917"/>
                  <a:gd name="connsiteY33" fmla="*/ 2279 h 2634385"/>
                  <a:gd name="connsiteX0" fmla="*/ 2246662 w 2246662"/>
                  <a:gd name="connsiteY0" fmla="*/ 2596804 h 2596816"/>
                  <a:gd name="connsiteX1" fmla="*/ 2246633 w 2246662"/>
                  <a:gd name="connsiteY1" fmla="*/ 2596816 h 2596816"/>
                  <a:gd name="connsiteX2" fmla="*/ 2246662 w 2246662"/>
                  <a:gd name="connsiteY2" fmla="*/ 2596804 h 2596816"/>
                  <a:gd name="connsiteX3" fmla="*/ 1304981 w 2246662"/>
                  <a:gd name="connsiteY3" fmla="*/ 30851 h 2596816"/>
                  <a:gd name="connsiteX4" fmla="*/ 1305449 w 2246662"/>
                  <a:gd name="connsiteY4" fmla="*/ 32279 h 2596816"/>
                  <a:gd name="connsiteX5" fmla="*/ 1270903 w 2246662"/>
                  <a:gd name="connsiteY5" fmla="*/ 53430 h 2596816"/>
                  <a:gd name="connsiteX6" fmla="*/ 1304981 w 2246662"/>
                  <a:gd name="connsiteY6" fmla="*/ 30851 h 2596816"/>
                  <a:gd name="connsiteX7" fmla="*/ 1014635 w 2246662"/>
                  <a:gd name="connsiteY7" fmla="*/ 2279 h 2596816"/>
                  <a:gd name="connsiteX8" fmla="*/ 1188833 w 2246662"/>
                  <a:gd name="connsiteY8" fmla="*/ 20146 h 2596816"/>
                  <a:gd name="connsiteX9" fmla="*/ 1269119 w 2246662"/>
                  <a:gd name="connsiteY9" fmla="*/ 54522 h 2596816"/>
                  <a:gd name="connsiteX10" fmla="*/ 1269071 w 2246662"/>
                  <a:gd name="connsiteY10" fmla="*/ 54551 h 2596816"/>
                  <a:gd name="connsiteX11" fmla="*/ 1122973 w 2246662"/>
                  <a:gd name="connsiteY11" fmla="*/ 277596 h 2596816"/>
                  <a:gd name="connsiteX12" fmla="*/ 1627907 w 2246662"/>
                  <a:gd name="connsiteY12" fmla="*/ 1056971 h 2596816"/>
                  <a:gd name="connsiteX13" fmla="*/ 1878412 w 2246662"/>
                  <a:gd name="connsiteY13" fmla="*/ 1085092 h 2596816"/>
                  <a:gd name="connsiteX14" fmla="*/ 1940535 w 2246662"/>
                  <a:gd name="connsiteY14" fmla="*/ 1079192 h 2596816"/>
                  <a:gd name="connsiteX15" fmla="*/ 1858809 w 2246662"/>
                  <a:gd name="connsiteY15" fmla="*/ 1151642 h 2596816"/>
                  <a:gd name="connsiteX16" fmla="*/ 1715203 w 2246662"/>
                  <a:gd name="connsiteY16" fmla="*/ 1543965 h 2596816"/>
                  <a:gd name="connsiteX17" fmla="*/ 1666479 w 2246662"/>
                  <a:gd name="connsiteY17" fmla="*/ 1531144 h 2596816"/>
                  <a:gd name="connsiteX18" fmla="*/ 739964 w 2246662"/>
                  <a:gd name="connsiteY18" fmla="*/ 1611601 h 2596816"/>
                  <a:gd name="connsiteX19" fmla="*/ 733019 w 2246662"/>
                  <a:gd name="connsiteY19" fmla="*/ 1615678 h 2596816"/>
                  <a:gd name="connsiteX20" fmla="*/ 742011 w 2246662"/>
                  <a:gd name="connsiteY20" fmla="*/ 1569837 h 2596816"/>
                  <a:gd name="connsiteX21" fmla="*/ 743543 w 2246662"/>
                  <a:gd name="connsiteY21" fmla="*/ 1492698 h 2596816"/>
                  <a:gd name="connsiteX22" fmla="*/ 689699 w 2246662"/>
                  <a:gd name="connsiteY22" fmla="*/ 1256843 h 2596816"/>
                  <a:gd name="connsiteX23" fmla="*/ 682006 w 2246662"/>
                  <a:gd name="connsiteY23" fmla="*/ 885116 h 2596816"/>
                  <a:gd name="connsiteX24" fmla="*/ 361500 w 2246662"/>
                  <a:gd name="connsiteY24" fmla="*/ 831280 h 2596816"/>
                  <a:gd name="connsiteX25" fmla="*/ 61507 w 2246662"/>
                  <a:gd name="connsiteY25" fmla="*/ 705662 h 2596816"/>
                  <a:gd name="connsiteX26" fmla="*/ 6701 w 2246662"/>
                  <a:gd name="connsiteY26" fmla="*/ 713233 h 2596816"/>
                  <a:gd name="connsiteX27" fmla="*/ 0 w 2246662"/>
                  <a:gd name="connsiteY27" fmla="*/ 715904 h 2596816"/>
                  <a:gd name="connsiteX28" fmla="*/ 21970 w 2246662"/>
                  <a:gd name="connsiteY28" fmla="*/ 608104 h 2596816"/>
                  <a:gd name="connsiteX29" fmla="*/ 230744 w 2246662"/>
                  <a:gd name="connsiteY29" fmla="*/ 316068 h 2596816"/>
                  <a:gd name="connsiteX30" fmla="*/ 699973 w 2246662"/>
                  <a:gd name="connsiteY30" fmla="*/ 187876 h 2596816"/>
                  <a:gd name="connsiteX31" fmla="*/ 925613 w 2246662"/>
                  <a:gd name="connsiteY31" fmla="*/ 21227 h 2596816"/>
                  <a:gd name="connsiteX32" fmla="*/ 1014635 w 2246662"/>
                  <a:gd name="connsiteY32" fmla="*/ 2279 h 2596816"/>
                  <a:gd name="connsiteX0" fmla="*/ 1304981 w 1940535"/>
                  <a:gd name="connsiteY0" fmla="*/ 30851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304981 w 1940535"/>
                  <a:gd name="connsiteY3" fmla="*/ 30851 h 1615678"/>
                  <a:gd name="connsiteX4" fmla="*/ 1014635 w 1940535"/>
                  <a:gd name="connsiteY4" fmla="*/ 2279 h 1615678"/>
                  <a:gd name="connsiteX5" fmla="*/ 1188833 w 1940535"/>
                  <a:gd name="connsiteY5" fmla="*/ 20146 h 1615678"/>
                  <a:gd name="connsiteX6" fmla="*/ 1269119 w 1940535"/>
                  <a:gd name="connsiteY6" fmla="*/ 54522 h 1615678"/>
                  <a:gd name="connsiteX7" fmla="*/ 1269071 w 1940535"/>
                  <a:gd name="connsiteY7" fmla="*/ 54551 h 1615678"/>
                  <a:gd name="connsiteX8" fmla="*/ 1122973 w 1940535"/>
                  <a:gd name="connsiteY8" fmla="*/ 277596 h 1615678"/>
                  <a:gd name="connsiteX9" fmla="*/ 1627907 w 1940535"/>
                  <a:gd name="connsiteY9" fmla="*/ 1056971 h 1615678"/>
                  <a:gd name="connsiteX10" fmla="*/ 1878412 w 1940535"/>
                  <a:gd name="connsiteY10" fmla="*/ 1085092 h 1615678"/>
                  <a:gd name="connsiteX11" fmla="*/ 1940535 w 1940535"/>
                  <a:gd name="connsiteY11" fmla="*/ 1079192 h 1615678"/>
                  <a:gd name="connsiteX12" fmla="*/ 1858809 w 1940535"/>
                  <a:gd name="connsiteY12" fmla="*/ 1151642 h 1615678"/>
                  <a:gd name="connsiteX13" fmla="*/ 1715203 w 1940535"/>
                  <a:gd name="connsiteY13" fmla="*/ 1543965 h 1615678"/>
                  <a:gd name="connsiteX14" fmla="*/ 1666479 w 1940535"/>
                  <a:gd name="connsiteY14" fmla="*/ 1531144 h 1615678"/>
                  <a:gd name="connsiteX15" fmla="*/ 739964 w 1940535"/>
                  <a:gd name="connsiteY15" fmla="*/ 1611601 h 1615678"/>
                  <a:gd name="connsiteX16" fmla="*/ 733019 w 1940535"/>
                  <a:gd name="connsiteY16" fmla="*/ 1615678 h 1615678"/>
                  <a:gd name="connsiteX17" fmla="*/ 742011 w 1940535"/>
                  <a:gd name="connsiteY17" fmla="*/ 1569837 h 1615678"/>
                  <a:gd name="connsiteX18" fmla="*/ 743543 w 1940535"/>
                  <a:gd name="connsiteY18" fmla="*/ 1492698 h 1615678"/>
                  <a:gd name="connsiteX19" fmla="*/ 689699 w 1940535"/>
                  <a:gd name="connsiteY19" fmla="*/ 1256843 h 1615678"/>
                  <a:gd name="connsiteX20" fmla="*/ 682006 w 1940535"/>
                  <a:gd name="connsiteY20" fmla="*/ 885116 h 1615678"/>
                  <a:gd name="connsiteX21" fmla="*/ 361500 w 1940535"/>
                  <a:gd name="connsiteY21" fmla="*/ 831280 h 1615678"/>
                  <a:gd name="connsiteX22" fmla="*/ 61507 w 1940535"/>
                  <a:gd name="connsiteY22" fmla="*/ 705662 h 1615678"/>
                  <a:gd name="connsiteX23" fmla="*/ 6701 w 1940535"/>
                  <a:gd name="connsiteY23" fmla="*/ 713233 h 1615678"/>
                  <a:gd name="connsiteX24" fmla="*/ 0 w 1940535"/>
                  <a:gd name="connsiteY24" fmla="*/ 715904 h 1615678"/>
                  <a:gd name="connsiteX25" fmla="*/ 21970 w 1940535"/>
                  <a:gd name="connsiteY25" fmla="*/ 608104 h 1615678"/>
                  <a:gd name="connsiteX26" fmla="*/ 230744 w 1940535"/>
                  <a:gd name="connsiteY26" fmla="*/ 316068 h 1615678"/>
                  <a:gd name="connsiteX27" fmla="*/ 699973 w 1940535"/>
                  <a:gd name="connsiteY27" fmla="*/ 187876 h 1615678"/>
                  <a:gd name="connsiteX28" fmla="*/ 925613 w 1940535"/>
                  <a:gd name="connsiteY28" fmla="*/ 21227 h 1615678"/>
                  <a:gd name="connsiteX29" fmla="*/ 1014635 w 1940535"/>
                  <a:gd name="connsiteY29" fmla="*/ 2279 h 1615678"/>
                  <a:gd name="connsiteX0" fmla="*/ 1270903 w 1940535"/>
                  <a:gd name="connsiteY0" fmla="*/ 53430 h 1615678"/>
                  <a:gd name="connsiteX1" fmla="*/ 1305449 w 1940535"/>
                  <a:gd name="connsiteY1" fmla="*/ 32279 h 1615678"/>
                  <a:gd name="connsiteX2" fmla="*/ 1270903 w 1940535"/>
                  <a:gd name="connsiteY2" fmla="*/ 53430 h 1615678"/>
                  <a:gd name="connsiteX3" fmla="*/ 1014635 w 1940535"/>
                  <a:gd name="connsiteY3" fmla="*/ 2279 h 1615678"/>
                  <a:gd name="connsiteX4" fmla="*/ 1188833 w 1940535"/>
                  <a:gd name="connsiteY4" fmla="*/ 20146 h 1615678"/>
                  <a:gd name="connsiteX5" fmla="*/ 1269119 w 1940535"/>
                  <a:gd name="connsiteY5" fmla="*/ 54522 h 1615678"/>
                  <a:gd name="connsiteX6" fmla="*/ 1269071 w 1940535"/>
                  <a:gd name="connsiteY6" fmla="*/ 54551 h 1615678"/>
                  <a:gd name="connsiteX7" fmla="*/ 1122973 w 1940535"/>
                  <a:gd name="connsiteY7" fmla="*/ 277596 h 1615678"/>
                  <a:gd name="connsiteX8" fmla="*/ 1627907 w 1940535"/>
                  <a:gd name="connsiteY8" fmla="*/ 1056971 h 1615678"/>
                  <a:gd name="connsiteX9" fmla="*/ 1878412 w 1940535"/>
                  <a:gd name="connsiteY9" fmla="*/ 1085092 h 1615678"/>
                  <a:gd name="connsiteX10" fmla="*/ 1940535 w 1940535"/>
                  <a:gd name="connsiteY10" fmla="*/ 1079192 h 1615678"/>
                  <a:gd name="connsiteX11" fmla="*/ 1858809 w 1940535"/>
                  <a:gd name="connsiteY11" fmla="*/ 1151642 h 1615678"/>
                  <a:gd name="connsiteX12" fmla="*/ 1715203 w 1940535"/>
                  <a:gd name="connsiteY12" fmla="*/ 1543965 h 1615678"/>
                  <a:gd name="connsiteX13" fmla="*/ 1666479 w 1940535"/>
                  <a:gd name="connsiteY13" fmla="*/ 1531144 h 1615678"/>
                  <a:gd name="connsiteX14" fmla="*/ 739964 w 1940535"/>
                  <a:gd name="connsiteY14" fmla="*/ 1611601 h 1615678"/>
                  <a:gd name="connsiteX15" fmla="*/ 733019 w 1940535"/>
                  <a:gd name="connsiteY15" fmla="*/ 1615678 h 1615678"/>
                  <a:gd name="connsiteX16" fmla="*/ 742011 w 1940535"/>
                  <a:gd name="connsiteY16" fmla="*/ 1569837 h 1615678"/>
                  <a:gd name="connsiteX17" fmla="*/ 743543 w 1940535"/>
                  <a:gd name="connsiteY17" fmla="*/ 1492698 h 1615678"/>
                  <a:gd name="connsiteX18" fmla="*/ 689699 w 1940535"/>
                  <a:gd name="connsiteY18" fmla="*/ 1256843 h 1615678"/>
                  <a:gd name="connsiteX19" fmla="*/ 682006 w 1940535"/>
                  <a:gd name="connsiteY19" fmla="*/ 885116 h 1615678"/>
                  <a:gd name="connsiteX20" fmla="*/ 361500 w 1940535"/>
                  <a:gd name="connsiteY20" fmla="*/ 831280 h 1615678"/>
                  <a:gd name="connsiteX21" fmla="*/ 61507 w 1940535"/>
                  <a:gd name="connsiteY21" fmla="*/ 705662 h 1615678"/>
                  <a:gd name="connsiteX22" fmla="*/ 6701 w 1940535"/>
                  <a:gd name="connsiteY22" fmla="*/ 713233 h 1615678"/>
                  <a:gd name="connsiteX23" fmla="*/ 0 w 1940535"/>
                  <a:gd name="connsiteY23" fmla="*/ 715904 h 1615678"/>
                  <a:gd name="connsiteX24" fmla="*/ 21970 w 1940535"/>
                  <a:gd name="connsiteY24" fmla="*/ 608104 h 1615678"/>
                  <a:gd name="connsiteX25" fmla="*/ 230744 w 1940535"/>
                  <a:gd name="connsiteY25" fmla="*/ 316068 h 1615678"/>
                  <a:gd name="connsiteX26" fmla="*/ 699973 w 1940535"/>
                  <a:gd name="connsiteY26" fmla="*/ 187876 h 1615678"/>
                  <a:gd name="connsiteX27" fmla="*/ 925613 w 1940535"/>
                  <a:gd name="connsiteY27" fmla="*/ 21227 h 1615678"/>
                  <a:gd name="connsiteX28" fmla="*/ 1014635 w 1940535"/>
                  <a:gd name="connsiteY28" fmla="*/ 2279 h 1615678"/>
                  <a:gd name="connsiteX0" fmla="*/ 1014635 w 1940535"/>
                  <a:gd name="connsiteY0" fmla="*/ 2279 h 1615678"/>
                  <a:gd name="connsiteX1" fmla="*/ 1188833 w 1940535"/>
                  <a:gd name="connsiteY1" fmla="*/ 20146 h 1615678"/>
                  <a:gd name="connsiteX2" fmla="*/ 1269119 w 1940535"/>
                  <a:gd name="connsiteY2" fmla="*/ 54522 h 1615678"/>
                  <a:gd name="connsiteX3" fmla="*/ 1269071 w 1940535"/>
                  <a:gd name="connsiteY3" fmla="*/ 54551 h 1615678"/>
                  <a:gd name="connsiteX4" fmla="*/ 1122973 w 1940535"/>
                  <a:gd name="connsiteY4" fmla="*/ 277596 h 1615678"/>
                  <a:gd name="connsiteX5" fmla="*/ 1627907 w 1940535"/>
                  <a:gd name="connsiteY5" fmla="*/ 1056971 h 1615678"/>
                  <a:gd name="connsiteX6" fmla="*/ 1878412 w 1940535"/>
                  <a:gd name="connsiteY6" fmla="*/ 1085092 h 1615678"/>
                  <a:gd name="connsiteX7" fmla="*/ 1940535 w 1940535"/>
                  <a:gd name="connsiteY7" fmla="*/ 1079192 h 1615678"/>
                  <a:gd name="connsiteX8" fmla="*/ 1858809 w 1940535"/>
                  <a:gd name="connsiteY8" fmla="*/ 1151642 h 1615678"/>
                  <a:gd name="connsiteX9" fmla="*/ 1715203 w 1940535"/>
                  <a:gd name="connsiteY9" fmla="*/ 1543965 h 1615678"/>
                  <a:gd name="connsiteX10" fmla="*/ 1666479 w 1940535"/>
                  <a:gd name="connsiteY10" fmla="*/ 1531144 h 1615678"/>
                  <a:gd name="connsiteX11" fmla="*/ 739964 w 1940535"/>
                  <a:gd name="connsiteY11" fmla="*/ 1611601 h 1615678"/>
                  <a:gd name="connsiteX12" fmla="*/ 733019 w 1940535"/>
                  <a:gd name="connsiteY12" fmla="*/ 1615678 h 1615678"/>
                  <a:gd name="connsiteX13" fmla="*/ 742011 w 1940535"/>
                  <a:gd name="connsiteY13" fmla="*/ 1569837 h 1615678"/>
                  <a:gd name="connsiteX14" fmla="*/ 743543 w 1940535"/>
                  <a:gd name="connsiteY14" fmla="*/ 1492698 h 1615678"/>
                  <a:gd name="connsiteX15" fmla="*/ 689699 w 1940535"/>
                  <a:gd name="connsiteY15" fmla="*/ 1256843 h 1615678"/>
                  <a:gd name="connsiteX16" fmla="*/ 682006 w 1940535"/>
                  <a:gd name="connsiteY16" fmla="*/ 885116 h 1615678"/>
                  <a:gd name="connsiteX17" fmla="*/ 361500 w 1940535"/>
                  <a:gd name="connsiteY17" fmla="*/ 831280 h 1615678"/>
                  <a:gd name="connsiteX18" fmla="*/ 61507 w 1940535"/>
                  <a:gd name="connsiteY18" fmla="*/ 705662 h 1615678"/>
                  <a:gd name="connsiteX19" fmla="*/ 6701 w 1940535"/>
                  <a:gd name="connsiteY19" fmla="*/ 713233 h 1615678"/>
                  <a:gd name="connsiteX20" fmla="*/ 0 w 1940535"/>
                  <a:gd name="connsiteY20" fmla="*/ 715904 h 1615678"/>
                  <a:gd name="connsiteX21" fmla="*/ 21970 w 1940535"/>
                  <a:gd name="connsiteY21" fmla="*/ 608104 h 1615678"/>
                  <a:gd name="connsiteX22" fmla="*/ 230744 w 1940535"/>
                  <a:gd name="connsiteY22" fmla="*/ 316068 h 1615678"/>
                  <a:gd name="connsiteX23" fmla="*/ 699973 w 1940535"/>
                  <a:gd name="connsiteY23" fmla="*/ 187876 h 1615678"/>
                  <a:gd name="connsiteX24" fmla="*/ 925613 w 1940535"/>
                  <a:gd name="connsiteY24" fmla="*/ 21227 h 1615678"/>
                  <a:gd name="connsiteX25" fmla="*/ 1014635 w 1940535"/>
                  <a:gd name="connsiteY25" fmla="*/ 2279 h 16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0535" h="1615678">
                    <a:moveTo>
                      <a:pt x="1014635" y="2279"/>
                    </a:moveTo>
                    <a:cubicBezTo>
                      <a:pt x="1074090" y="-3890"/>
                      <a:pt x="1133224" y="2600"/>
                      <a:pt x="1188833" y="20146"/>
                    </a:cubicBezTo>
                    <a:lnTo>
                      <a:pt x="1269119" y="54522"/>
                    </a:lnTo>
                    <a:cubicBezTo>
                      <a:pt x="1269103" y="54532"/>
                      <a:pt x="1269087" y="54541"/>
                      <a:pt x="1269071" y="54551"/>
                    </a:cubicBezTo>
                    <a:cubicBezTo>
                      <a:pt x="1263945" y="51987"/>
                      <a:pt x="1148605" y="187865"/>
                      <a:pt x="1122973" y="277596"/>
                    </a:cubicBezTo>
                    <a:cubicBezTo>
                      <a:pt x="1030701" y="603190"/>
                      <a:pt x="1258819" y="951858"/>
                      <a:pt x="1627907" y="1056971"/>
                    </a:cubicBezTo>
                    <a:cubicBezTo>
                      <a:pt x="1712490" y="1080045"/>
                      <a:pt x="1797073" y="1088698"/>
                      <a:pt x="1878412" y="1085092"/>
                    </a:cubicBezTo>
                    <a:lnTo>
                      <a:pt x="1940535" y="1079192"/>
                    </a:lnTo>
                    <a:lnTo>
                      <a:pt x="1858809" y="1151642"/>
                    </a:lnTo>
                    <a:cubicBezTo>
                      <a:pt x="1763926" y="1259338"/>
                      <a:pt x="1715203" y="1395241"/>
                      <a:pt x="1715203" y="1543965"/>
                    </a:cubicBezTo>
                    <a:cubicBezTo>
                      <a:pt x="1699816" y="1538837"/>
                      <a:pt x="1681865" y="1536273"/>
                      <a:pt x="1666479" y="1531144"/>
                    </a:cubicBezTo>
                    <a:cubicBezTo>
                      <a:pt x="1328299" y="1449410"/>
                      <a:pt x="997130" y="1486872"/>
                      <a:pt x="739964" y="1611601"/>
                    </a:cubicBezTo>
                    <a:lnTo>
                      <a:pt x="733019" y="1615678"/>
                    </a:lnTo>
                    <a:lnTo>
                      <a:pt x="742011" y="1569837"/>
                    </a:lnTo>
                    <a:cubicBezTo>
                      <a:pt x="744745" y="1545372"/>
                      <a:pt x="745466" y="1519616"/>
                      <a:pt x="743543" y="1492698"/>
                    </a:cubicBezTo>
                    <a:cubicBezTo>
                      <a:pt x="738415" y="1408098"/>
                      <a:pt x="725595" y="1326062"/>
                      <a:pt x="689699" y="1256843"/>
                    </a:cubicBezTo>
                    <a:cubicBezTo>
                      <a:pt x="784568" y="1151734"/>
                      <a:pt x="782004" y="987662"/>
                      <a:pt x="682006" y="885116"/>
                    </a:cubicBezTo>
                    <a:cubicBezTo>
                      <a:pt x="594829" y="795389"/>
                      <a:pt x="464062" y="777444"/>
                      <a:pt x="361500" y="831280"/>
                    </a:cubicBezTo>
                    <a:cubicBezTo>
                      <a:pt x="284579" y="754371"/>
                      <a:pt x="179453" y="705662"/>
                      <a:pt x="61507" y="705662"/>
                    </a:cubicBezTo>
                    <a:cubicBezTo>
                      <a:pt x="46123" y="705662"/>
                      <a:pt x="19200" y="709988"/>
                      <a:pt x="6701" y="713233"/>
                    </a:cubicBezTo>
                    <a:lnTo>
                      <a:pt x="0" y="715904"/>
                    </a:lnTo>
                    <a:lnTo>
                      <a:pt x="21970" y="608104"/>
                    </a:lnTo>
                    <a:cubicBezTo>
                      <a:pt x="56225" y="500663"/>
                      <a:pt x="126898" y="396828"/>
                      <a:pt x="230744" y="316068"/>
                    </a:cubicBezTo>
                    <a:cubicBezTo>
                      <a:pt x="376897" y="200695"/>
                      <a:pt x="551255" y="157110"/>
                      <a:pt x="699973" y="187876"/>
                    </a:cubicBezTo>
                    <a:cubicBezTo>
                      <a:pt x="751254" y="113525"/>
                      <a:pt x="830741" y="51993"/>
                      <a:pt x="925613" y="21227"/>
                    </a:cubicBezTo>
                    <a:cubicBezTo>
                      <a:pt x="955100" y="11613"/>
                      <a:pt x="984908" y="5364"/>
                      <a:pt x="1014635" y="2279"/>
                    </a:cubicBezTo>
                    <a:close/>
                  </a:path>
                </a:pathLst>
              </a:custGeom>
              <a:solidFill>
                <a:srgbClr val="C58B01"/>
              </a:solidFill>
              <a:ln w="38100">
                <a:solidFill>
                  <a:schemeClr val="bg2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4E277E3-E089-3CEA-C80E-7BA7480D3E4E}"/>
                </a:ext>
              </a:extLst>
            </p:cNvPr>
            <p:cNvGrpSpPr/>
            <p:nvPr/>
          </p:nvGrpSpPr>
          <p:grpSpPr>
            <a:xfrm>
              <a:off x="4669446" y="3785975"/>
              <a:ext cx="654109" cy="733400"/>
              <a:chOff x="876066" y="4404480"/>
              <a:chExt cx="371412" cy="371412"/>
            </a:xfrm>
          </p:grpSpPr>
          <p:pic>
            <p:nvPicPr>
              <p:cNvPr id="59" name="圖形 58">
                <a:extLst>
                  <a:ext uri="{FF2B5EF4-FFF2-40B4-BE49-F238E27FC236}">
                    <a16:creationId xmlns:a16="http://schemas.microsoft.com/office/drawing/2014/main" id="{F4C3796E-9298-DBB6-B1EF-04DB0A8C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6066" y="4404480"/>
                <a:ext cx="371412" cy="371412"/>
              </a:xfrm>
              <a:prstGeom prst="rect">
                <a:avLst/>
              </a:prstGeom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0D9B72AC-9909-17B9-9A1E-E1CD71C81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268" y="4499604"/>
                <a:ext cx="308033" cy="16462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形 69" descr="聊天泡泡 以實心填滿">
              <a:extLst>
                <a:ext uri="{FF2B5EF4-FFF2-40B4-BE49-F238E27FC236}">
                  <a16:creationId xmlns:a16="http://schemas.microsoft.com/office/drawing/2014/main" id="{B919DB84-AB10-236B-1AD2-35A4EEB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5881" y="3445261"/>
              <a:ext cx="800490" cy="800490"/>
            </a:xfrm>
            <a:prstGeom prst="rect">
              <a:avLst/>
            </a:prstGeom>
          </p:spPr>
        </p:pic>
        <p:pic>
          <p:nvPicPr>
            <p:cNvPr id="71" name="圖形 70" descr="購物車 以實心填滿">
              <a:extLst>
                <a:ext uri="{FF2B5EF4-FFF2-40B4-BE49-F238E27FC236}">
                  <a16:creationId xmlns:a16="http://schemas.microsoft.com/office/drawing/2014/main" id="{6872DB54-CFFE-5712-352F-AAEBCA7C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9708" y="2945670"/>
              <a:ext cx="679106" cy="679106"/>
            </a:xfrm>
            <a:prstGeom prst="rect">
              <a:avLst/>
            </a:prstGeom>
          </p:spPr>
        </p:pic>
        <p:pic>
          <p:nvPicPr>
            <p:cNvPr id="72" name="圖形 71" descr="木槌 以實心填滿">
              <a:extLst>
                <a:ext uri="{FF2B5EF4-FFF2-40B4-BE49-F238E27FC236}">
                  <a16:creationId xmlns:a16="http://schemas.microsoft.com/office/drawing/2014/main" id="{8FC04987-0ECB-29FA-A4D3-74007842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6356" y="4124367"/>
              <a:ext cx="759938" cy="759938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3D43D62-A025-F1D7-C8BB-4A1A321DD72A}"/>
              </a:ext>
            </a:extLst>
          </p:cNvPr>
          <p:cNvGrpSpPr/>
          <p:nvPr/>
        </p:nvGrpSpPr>
        <p:grpSpPr>
          <a:xfrm>
            <a:off x="720589" y="1379907"/>
            <a:ext cx="4052136" cy="2467661"/>
            <a:chOff x="754384" y="1378042"/>
            <a:chExt cx="4052136" cy="2467661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8CE73331-3665-B065-1003-8548E39041A9}"/>
                </a:ext>
              </a:extLst>
            </p:cNvPr>
            <p:cNvSpPr/>
            <p:nvPr/>
          </p:nvSpPr>
          <p:spPr>
            <a:xfrm>
              <a:off x="754384" y="2698385"/>
              <a:ext cx="4001217" cy="1147318"/>
            </a:xfrm>
            <a:prstGeom prst="roundRect">
              <a:avLst/>
            </a:prstGeom>
            <a:solidFill>
              <a:srgbClr val="A8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199786-E854-7885-2A8E-BB12D304607F}"/>
                </a:ext>
              </a:extLst>
            </p:cNvPr>
            <p:cNvGrpSpPr/>
            <p:nvPr/>
          </p:nvGrpSpPr>
          <p:grpSpPr>
            <a:xfrm>
              <a:off x="774630" y="1378042"/>
              <a:ext cx="3955894" cy="1242152"/>
              <a:chOff x="774630" y="1378042"/>
              <a:chExt cx="3955894" cy="1242152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A5C7753-3F7A-3EEC-562B-DE298A2DC5D9}"/>
                  </a:ext>
                </a:extLst>
              </p:cNvPr>
              <p:cNvSpPr txBox="1"/>
              <p:nvPr/>
            </p:nvSpPr>
            <p:spPr>
              <a:xfrm>
                <a:off x="1312408" y="1430471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kern="0" dirty="0">
                    <a:solidFill>
                      <a:srgbClr val="C58B01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股票流通風險 </a:t>
                </a:r>
                <a:endParaRPr lang="zh-TW" altLang="en-US" kern="0" dirty="0">
                  <a:solidFill>
                    <a:srgbClr val="C58B01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9FC476B-53C0-B32C-3031-A0637AF2BF3A}"/>
                  </a:ext>
                </a:extLst>
              </p:cNvPr>
              <p:cNvGrpSpPr/>
              <p:nvPr/>
            </p:nvGrpSpPr>
            <p:grpSpPr>
              <a:xfrm>
                <a:off x="774630" y="1858615"/>
                <a:ext cx="3955894" cy="761579"/>
                <a:chOff x="744011" y="1815966"/>
                <a:chExt cx="3955894" cy="761579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D742BA7F-AEFA-CE51-40C2-DD34A3EE3BD3}"/>
                    </a:ext>
                  </a:extLst>
                </p:cNvPr>
                <p:cNvSpPr/>
                <p:nvPr/>
              </p:nvSpPr>
              <p:spPr>
                <a:xfrm>
                  <a:off x="744011" y="1815966"/>
                  <a:ext cx="3955894" cy="761579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9B089C1-1761-B5A4-6793-9D48DC5902AA}"/>
                    </a:ext>
                  </a:extLst>
                </p:cNvPr>
                <p:cNvSpPr txBox="1"/>
                <p:nvPr/>
              </p:nvSpPr>
              <p:spPr>
                <a:xfrm>
                  <a:off x="766401" y="1917319"/>
                  <a:ext cx="39111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無法立即獲取公司法人訊息，導致</a:t>
                  </a:r>
                  <a:r>
                    <a:rPr kumimoji="1" lang="zh-TW" altLang="en-US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交易時，有詐騙的風險</a:t>
                  </a:r>
                  <a:r>
                    <a:rPr kumimoji="1" lang="zh-TW" altLang="en-US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</a:p>
              </p:txBody>
            </p:sp>
          </p:grpSp>
          <p:pic>
            <p:nvPicPr>
              <p:cNvPr id="64" name="圖形 63" descr="聊天泡泡 以實心填滿">
                <a:extLst>
                  <a:ext uri="{FF2B5EF4-FFF2-40B4-BE49-F238E27FC236}">
                    <a16:creationId xmlns:a16="http://schemas.microsoft.com/office/drawing/2014/main" id="{29B9D235-AB9D-5674-1EC8-CA73172CF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683" y="1378042"/>
                <a:ext cx="486555" cy="486555"/>
              </a:xfrm>
              <a:prstGeom prst="rect">
                <a:avLst/>
              </a:prstGeom>
            </p:spPr>
          </p:pic>
        </p:grp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EEE9D56B-BD31-D547-2A64-94A1504F1918}"/>
                </a:ext>
              </a:extLst>
            </p:cNvPr>
            <p:cNvSpPr txBox="1"/>
            <p:nvPr/>
          </p:nvSpPr>
          <p:spPr>
            <a:xfrm>
              <a:off x="1055388" y="2970103"/>
              <a:ext cx="34046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網站連接經濟部商業司ＡＰＩ，呼叫公司法人資料提供真實資料。</a:t>
              </a: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268B0CE-4B7D-4C55-B5D3-C7086AA3AA45}"/>
                </a:ext>
              </a:extLst>
            </p:cNvPr>
            <p:cNvSpPr/>
            <p:nvPr/>
          </p:nvSpPr>
          <p:spPr>
            <a:xfrm>
              <a:off x="4428674" y="244725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56D9FFCC-F7FB-5801-12CB-7CF3232B5773}"/>
              </a:ext>
            </a:extLst>
          </p:cNvPr>
          <p:cNvGrpSpPr/>
          <p:nvPr/>
        </p:nvGrpSpPr>
        <p:grpSpPr>
          <a:xfrm>
            <a:off x="672756" y="4014115"/>
            <a:ext cx="4030803" cy="2478794"/>
            <a:chOff x="725631" y="4285828"/>
            <a:chExt cx="4030803" cy="2478794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35CEB32E-A3EF-B1D4-ED29-42EC5DA824EF}"/>
                </a:ext>
              </a:extLst>
            </p:cNvPr>
            <p:cNvGrpSpPr/>
            <p:nvPr/>
          </p:nvGrpSpPr>
          <p:grpSpPr>
            <a:xfrm>
              <a:off x="762531" y="4285828"/>
              <a:ext cx="3955894" cy="1258851"/>
              <a:chOff x="760858" y="4401664"/>
              <a:chExt cx="3955894" cy="12588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3A6C3BB-DF3D-2685-0345-CD0CF2AC4706}"/>
                  </a:ext>
                </a:extLst>
              </p:cNvPr>
              <p:cNvGrpSpPr/>
              <p:nvPr/>
            </p:nvGrpSpPr>
            <p:grpSpPr>
              <a:xfrm>
                <a:off x="760858" y="4811340"/>
                <a:ext cx="3955894" cy="849175"/>
                <a:chOff x="760858" y="4811340"/>
                <a:chExt cx="3955894" cy="849175"/>
              </a:xfrm>
            </p:grpSpPr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E34FAFF4-B5F7-E944-5808-F29C91F54A4E}"/>
                    </a:ext>
                  </a:extLst>
                </p:cNvPr>
                <p:cNvSpPr/>
                <p:nvPr/>
              </p:nvSpPr>
              <p:spPr>
                <a:xfrm>
                  <a:off x="760858" y="4811340"/>
                  <a:ext cx="3955894" cy="849175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533044-9CD9-F50D-8D0F-19CA4A8A72E6}"/>
                    </a:ext>
                  </a:extLst>
                </p:cNvPr>
                <p:cNvSpPr txBox="1"/>
                <p:nvPr/>
              </p:nvSpPr>
              <p:spPr>
                <a:xfrm>
                  <a:off x="789436" y="4947428"/>
                  <a:ext cx="389029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l"/>
                  </a:pP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歷史交易資料不被記錄，導致</a:t>
                  </a:r>
                  <a:r>
                    <a:rPr kumimoji="1" lang="zh-TW" altLang="en-US" sz="1700" dirty="0">
                      <a:highlight>
                        <a:srgbClr val="FFFF00"/>
                      </a:highligh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交易時，無價量資訊參考</a:t>
                  </a:r>
                  <a:r>
                    <a:rPr kumimoji="1" lang="zh-TW" altLang="en-US" sz="1700" dirty="0"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。</a:t>
                  </a:r>
                  <a:endParaRPr kumimoji="1" lang="en-US" altLang="zh-TW" sz="1700" dirty="0"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7EA6B4D-1F8B-8E7B-9083-FAA10010EA94}"/>
                  </a:ext>
                </a:extLst>
              </p:cNvPr>
              <p:cNvSpPr txBox="1"/>
              <p:nvPr/>
            </p:nvSpPr>
            <p:spPr>
              <a:xfrm>
                <a:off x="1347137" y="4419364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zh-TW" sz="1800" kern="0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  <a:cs typeface="新細明體" panose="02020500000000000000" pitchFamily="18" charset="-120"/>
                  </a:rPr>
                  <a:t>資訊不公開透明</a:t>
                </a:r>
                <a:r>
                  <a:rPr lang="zh-TW" altLang="zh-TW" dirty="0">
                    <a:solidFill>
                      <a:srgbClr val="A07C4B"/>
                    </a:solidFill>
                    <a:effectLst/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 </a:t>
                </a:r>
                <a:endParaRPr kumimoji="1" lang="zh-TW" altLang="en-US" dirty="0">
                  <a:solidFill>
                    <a:srgbClr val="A07C4B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BDE12AE-F9AB-191F-6E7D-2144FC860C5E}"/>
                  </a:ext>
                </a:extLst>
              </p:cNvPr>
              <p:cNvGrpSpPr/>
              <p:nvPr/>
            </p:nvGrpSpPr>
            <p:grpSpPr>
              <a:xfrm>
                <a:off x="933852" y="4401664"/>
                <a:ext cx="371412" cy="371412"/>
                <a:chOff x="865792" y="4404480"/>
                <a:chExt cx="371412" cy="371412"/>
              </a:xfrm>
            </p:grpSpPr>
            <p:pic>
              <p:nvPicPr>
                <p:cNvPr id="44" name="圖形 43">
                  <a:extLst>
                    <a:ext uri="{FF2B5EF4-FFF2-40B4-BE49-F238E27FC236}">
                      <a16:creationId xmlns:a16="http://schemas.microsoft.com/office/drawing/2014/main" id="{95052741-0783-8FB8-1C21-829F9830C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792" y="4404480"/>
                  <a:ext cx="371412" cy="371412"/>
                </a:xfrm>
                <a:prstGeom prst="rect">
                  <a:avLst/>
                </a:prstGeom>
              </p:spPr>
            </p:pic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789B528-132D-4F67-3130-9FD00317D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268" y="4499604"/>
                  <a:ext cx="308033" cy="16462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圓角矩形 78">
              <a:extLst>
                <a:ext uri="{FF2B5EF4-FFF2-40B4-BE49-F238E27FC236}">
                  <a16:creationId xmlns:a16="http://schemas.microsoft.com/office/drawing/2014/main" id="{31104BD4-F2F0-C50F-9C28-8BB4B4F332AE}"/>
                </a:ext>
              </a:extLst>
            </p:cNvPr>
            <p:cNvSpPr/>
            <p:nvPr/>
          </p:nvSpPr>
          <p:spPr>
            <a:xfrm>
              <a:off x="725631" y="5617304"/>
              <a:ext cx="4001217" cy="1147318"/>
            </a:xfrm>
            <a:prstGeom prst="roundRect">
              <a:avLst/>
            </a:prstGeom>
            <a:solidFill>
              <a:srgbClr val="A07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1EC8A51-A2F7-FD7B-3A5A-954DB05B82AF}"/>
                </a:ext>
              </a:extLst>
            </p:cNvPr>
            <p:cNvSpPr txBox="1"/>
            <p:nvPr/>
          </p:nvSpPr>
          <p:spPr>
            <a:xfrm>
              <a:off x="1002642" y="5886572"/>
              <a:ext cx="3510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網站交易完成，利用智能合約不可否認性，紀錄價格、股數變動。</a:t>
              </a: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AC477F-E6E3-8D9C-BE92-021B7CB0518A}"/>
                </a:ext>
              </a:extLst>
            </p:cNvPr>
            <p:cNvSpPr/>
            <p:nvPr/>
          </p:nvSpPr>
          <p:spPr>
            <a:xfrm>
              <a:off x="4378588" y="5371424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991E5CD1-22DE-7936-ED42-D1737EA75158}"/>
              </a:ext>
            </a:extLst>
          </p:cNvPr>
          <p:cNvGrpSpPr/>
          <p:nvPr/>
        </p:nvGrpSpPr>
        <p:grpSpPr>
          <a:xfrm>
            <a:off x="8054939" y="4081540"/>
            <a:ext cx="4077235" cy="2523942"/>
            <a:chOff x="8022856" y="4198436"/>
            <a:chExt cx="4077235" cy="2523942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ED96B868-BA48-1354-48FE-165BF8319B36}"/>
                </a:ext>
              </a:extLst>
            </p:cNvPr>
            <p:cNvGrpSpPr/>
            <p:nvPr/>
          </p:nvGrpSpPr>
          <p:grpSpPr>
            <a:xfrm>
              <a:off x="8029980" y="4198436"/>
              <a:ext cx="3955894" cy="1287226"/>
              <a:chOff x="8149270" y="4314638"/>
              <a:chExt cx="3955894" cy="1287226"/>
            </a:xfrm>
          </p:grpSpPr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EDE3E03-695D-4F7E-D605-3D02822D047F}"/>
                  </a:ext>
                </a:extLst>
              </p:cNvPr>
              <p:cNvSpPr txBox="1"/>
              <p:nvPr/>
            </p:nvSpPr>
            <p:spPr>
              <a:xfrm>
                <a:off x="8687076" y="4430988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rgbClr val="6B4C09"/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上市櫃風險</a:t>
                </a:r>
              </a:p>
            </p:txBody>
          </p:sp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34D94FB-73A9-1E83-0C2E-6A68D4B2F334}"/>
                  </a:ext>
                </a:extLst>
              </p:cNvPr>
              <p:cNvSpPr/>
              <p:nvPr/>
            </p:nvSpPr>
            <p:spPr>
              <a:xfrm>
                <a:off x="8149270" y="4817573"/>
                <a:ext cx="3955894" cy="78429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C3DB4E88-D14F-7174-67A7-8AF708F30FE3}"/>
                  </a:ext>
                </a:extLst>
              </p:cNvPr>
              <p:cNvSpPr txBox="1"/>
              <p:nvPr/>
            </p:nvSpPr>
            <p:spPr>
              <a:xfrm>
                <a:off x="8221356" y="4955533"/>
                <a:ext cx="3705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未上市上櫃公司，在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未來有較大的存續與成功上市櫃風險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6" name="圖形 65" descr="木槌 以實心填滿">
                <a:extLst>
                  <a:ext uri="{FF2B5EF4-FFF2-40B4-BE49-F238E27FC236}">
                    <a16:creationId xmlns:a16="http://schemas.microsoft.com/office/drawing/2014/main" id="{E83F7F52-860C-4CC3-16C6-8128EBAC6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242956" y="4314638"/>
                <a:ext cx="476334" cy="476334"/>
              </a:xfrm>
              <a:prstGeom prst="rect">
                <a:avLst/>
              </a:prstGeom>
            </p:spPr>
          </p:pic>
        </p:grpSp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3F6BD1A9-70E1-62EC-EC11-EF4FE6F2B6D1}"/>
                </a:ext>
              </a:extLst>
            </p:cNvPr>
            <p:cNvSpPr/>
            <p:nvPr/>
          </p:nvSpPr>
          <p:spPr>
            <a:xfrm>
              <a:off x="8022856" y="5575060"/>
              <a:ext cx="4001217" cy="1147318"/>
            </a:xfrm>
            <a:prstGeom prst="roundRect">
              <a:avLst/>
            </a:prstGeom>
            <a:solidFill>
              <a:srgbClr val="6B4C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E7222A3F-B774-6420-8C5B-3D3CC045A488}"/>
                </a:ext>
              </a:extLst>
            </p:cNvPr>
            <p:cNvSpPr txBox="1"/>
            <p:nvPr/>
          </p:nvSpPr>
          <p:spPr>
            <a:xfrm>
              <a:off x="8305951" y="5867184"/>
              <a:ext cx="37941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平台提供安全、便利的管道促進投資人購買，活絡未上市上櫃市場。</a:t>
              </a:r>
            </a:p>
          </p:txBody>
        </p:sp>
      </p:grpSp>
      <p:sp>
        <p:nvSpPr>
          <p:cNvPr id="87" name="橢圓 86">
            <a:extLst>
              <a:ext uri="{FF2B5EF4-FFF2-40B4-BE49-F238E27FC236}">
                <a16:creationId xmlns:a16="http://schemas.microsoft.com/office/drawing/2014/main" id="{90F61EC8-D474-72DD-B125-43729BE47D1E}"/>
              </a:ext>
            </a:extLst>
          </p:cNvPr>
          <p:cNvSpPr/>
          <p:nvPr/>
        </p:nvSpPr>
        <p:spPr>
          <a:xfrm>
            <a:off x="7909075" y="5344168"/>
            <a:ext cx="377846" cy="4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764C86-04FD-AC46-A314-BFC198385C93}"/>
              </a:ext>
            </a:extLst>
          </p:cNvPr>
          <p:cNvGrpSpPr/>
          <p:nvPr/>
        </p:nvGrpSpPr>
        <p:grpSpPr>
          <a:xfrm>
            <a:off x="7948494" y="1458431"/>
            <a:ext cx="4069173" cy="2487314"/>
            <a:chOff x="7909075" y="1390234"/>
            <a:chExt cx="4069173" cy="248731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85C890-46AE-70AB-3035-354EA5DA9D58}"/>
                </a:ext>
              </a:extLst>
            </p:cNvPr>
            <p:cNvGrpSpPr/>
            <p:nvPr/>
          </p:nvGrpSpPr>
          <p:grpSpPr>
            <a:xfrm>
              <a:off x="7993130" y="1390234"/>
              <a:ext cx="3955894" cy="1276584"/>
              <a:chOff x="8119395" y="1378042"/>
              <a:chExt cx="3955894" cy="1276584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49DC9F-7627-634F-5C7C-632492C488BF}"/>
                  </a:ext>
                </a:extLst>
              </p:cNvPr>
              <p:cNvSpPr txBox="1"/>
              <p:nvPr/>
            </p:nvSpPr>
            <p:spPr>
              <a:xfrm>
                <a:off x="8686587" y="1419765"/>
                <a:ext cx="1898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交易</a:t>
                </a:r>
                <a:r>
                  <a:rPr lang="zh-TW" altLang="zh-TW" kern="0" dirty="0">
                    <a:solidFill>
                      <a:schemeClr val="bg2">
                        <a:lumMod val="50000"/>
                      </a:schemeClr>
                    </a:solidFill>
                    <a:latin typeface="PingFang SC Medium" panose="020B0400000000000000" pitchFamily="34" charset="-122"/>
                    <a:ea typeface="PingFang SC Medium" panose="020B0400000000000000" pitchFamily="34" charset="-122"/>
                  </a:rPr>
                  <a:t>風險 </a:t>
                </a:r>
                <a:endParaRPr lang="zh-TW" altLang="en-US" kern="0" dirty="0">
                  <a:solidFill>
                    <a:schemeClr val="bg2">
                      <a:lumMod val="50000"/>
                    </a:schemeClr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endParaRPr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02A04244-B4B6-E681-B260-CEEF4D852476}"/>
                  </a:ext>
                </a:extLst>
              </p:cNvPr>
              <p:cNvSpPr/>
              <p:nvPr/>
            </p:nvSpPr>
            <p:spPr>
              <a:xfrm>
                <a:off x="8119395" y="1830451"/>
                <a:ext cx="3955894" cy="82417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1AA1D98-27DB-AA03-2041-3297E8B3C351}"/>
                  </a:ext>
                </a:extLst>
              </p:cNvPr>
              <p:cNvSpPr txBox="1"/>
              <p:nvPr/>
            </p:nvSpPr>
            <p:spPr>
              <a:xfrm>
                <a:off x="8141785" y="1947776"/>
                <a:ext cx="3911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交易過程無政府機關監管，導致有</a:t>
                </a:r>
                <a:r>
                  <a:rPr kumimoji="1" lang="zh-TW" altLang="en-US" dirty="0">
                    <a:highlight>
                      <a:srgbClr val="FFFF00"/>
                    </a:highligh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交易糾紛時，無法保障雙方權益</a:t>
                </a:r>
                <a:r>
                  <a:rPr kumimoji="1" lang="zh-TW" altLang="en-US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</a:p>
            </p:txBody>
          </p:sp>
          <p:pic>
            <p:nvPicPr>
              <p:cNvPr id="68" name="圖形 67" descr="購物車 以實心填滿">
                <a:extLst>
                  <a:ext uri="{FF2B5EF4-FFF2-40B4-BE49-F238E27FC236}">
                    <a16:creationId xmlns:a16="http://schemas.microsoft.com/office/drawing/2014/main" id="{8CA0190D-9B24-6E32-A7DE-9FDDDB9C2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44874" y="1378042"/>
                <a:ext cx="385292" cy="385292"/>
              </a:xfrm>
              <a:prstGeom prst="rect">
                <a:avLst/>
              </a:prstGeom>
            </p:spPr>
          </p:pic>
        </p:grpSp>
        <p:sp>
          <p:nvSpPr>
            <p:cNvPr id="88" name="圓角矩形 87">
              <a:extLst>
                <a:ext uri="{FF2B5EF4-FFF2-40B4-BE49-F238E27FC236}">
                  <a16:creationId xmlns:a16="http://schemas.microsoft.com/office/drawing/2014/main" id="{C5F7000C-2426-127D-E7D5-A69C406552BB}"/>
                </a:ext>
              </a:extLst>
            </p:cNvPr>
            <p:cNvSpPr/>
            <p:nvPr/>
          </p:nvSpPr>
          <p:spPr>
            <a:xfrm>
              <a:off x="7977031" y="2730230"/>
              <a:ext cx="4001217" cy="1147318"/>
            </a:xfrm>
            <a:prstGeom prst="roundRect">
              <a:avLst/>
            </a:prstGeom>
            <a:solidFill>
              <a:srgbClr val="C5B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36968152-AD8D-96DF-F4FF-41C481A839EA}"/>
                </a:ext>
              </a:extLst>
            </p:cNvPr>
            <p:cNvSpPr txBox="1"/>
            <p:nvPr/>
          </p:nvSpPr>
          <p:spPr>
            <a:xfrm>
              <a:off x="8543817" y="3031691"/>
              <a:ext cx="32662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利用智能合約去中心化特性，提供交易規範。</a:t>
              </a:r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DC67544-B50F-777E-E017-4C4F2C627CD5}"/>
                </a:ext>
              </a:extLst>
            </p:cNvPr>
            <p:cNvSpPr/>
            <p:nvPr/>
          </p:nvSpPr>
          <p:spPr>
            <a:xfrm>
              <a:off x="7909075" y="2514696"/>
              <a:ext cx="377846" cy="47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ED2287D-85A0-1416-CBD8-E61E5686156E}"/>
              </a:ext>
            </a:extLst>
          </p:cNvPr>
          <p:cNvSpPr txBox="1"/>
          <p:nvPr/>
        </p:nvSpPr>
        <p:spPr>
          <a:xfrm>
            <a:off x="7112000" y="1507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04733C8-0B76-5079-F032-924141EF8B44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38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圓角矩形 84">
            <a:extLst>
              <a:ext uri="{FF2B5EF4-FFF2-40B4-BE49-F238E27FC236}">
                <a16:creationId xmlns:a16="http://schemas.microsoft.com/office/drawing/2014/main" id="{E96E72BD-7B3A-DB9A-B3D3-B1737CA74FB7}"/>
              </a:ext>
            </a:extLst>
          </p:cNvPr>
          <p:cNvSpPr/>
          <p:nvPr/>
        </p:nvSpPr>
        <p:spPr>
          <a:xfrm>
            <a:off x="4209924" y="5456889"/>
            <a:ext cx="7002937" cy="1245397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6" name="圓角矩形 255">
            <a:extLst>
              <a:ext uri="{FF2B5EF4-FFF2-40B4-BE49-F238E27FC236}">
                <a16:creationId xmlns:a16="http://schemas.microsoft.com/office/drawing/2014/main" id="{5D1492DF-D669-C145-C65F-06BF189F7947}"/>
              </a:ext>
            </a:extLst>
          </p:cNvPr>
          <p:cNvSpPr/>
          <p:nvPr/>
        </p:nvSpPr>
        <p:spPr>
          <a:xfrm>
            <a:off x="4349439" y="5531761"/>
            <a:ext cx="2824158" cy="1074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B4B80401-A11E-FA65-F65F-10756B2C0E8D}"/>
              </a:ext>
            </a:extLst>
          </p:cNvPr>
          <p:cNvSpPr/>
          <p:nvPr/>
        </p:nvSpPr>
        <p:spPr>
          <a:xfrm>
            <a:off x="4209925" y="3528373"/>
            <a:ext cx="7002937" cy="1493868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5" name="圓角矩形 254">
            <a:extLst>
              <a:ext uri="{FF2B5EF4-FFF2-40B4-BE49-F238E27FC236}">
                <a16:creationId xmlns:a16="http://schemas.microsoft.com/office/drawing/2014/main" id="{BA3EA05B-4ACC-6E52-B392-B112BC704B9E}"/>
              </a:ext>
            </a:extLst>
          </p:cNvPr>
          <p:cNvSpPr/>
          <p:nvPr/>
        </p:nvSpPr>
        <p:spPr>
          <a:xfrm>
            <a:off x="4291716" y="3597138"/>
            <a:ext cx="2858247" cy="13291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24A54BB5-2C6D-2EFB-9613-9C5C5B27DB06}"/>
              </a:ext>
            </a:extLst>
          </p:cNvPr>
          <p:cNvSpPr/>
          <p:nvPr/>
        </p:nvSpPr>
        <p:spPr>
          <a:xfrm>
            <a:off x="4183052" y="1648698"/>
            <a:ext cx="7002937" cy="1245396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4" name="圓角矩形 253">
            <a:extLst>
              <a:ext uri="{FF2B5EF4-FFF2-40B4-BE49-F238E27FC236}">
                <a16:creationId xmlns:a16="http://schemas.microsoft.com/office/drawing/2014/main" id="{559D6333-4019-C386-D3D7-20A3CADF8CCA}"/>
              </a:ext>
            </a:extLst>
          </p:cNvPr>
          <p:cNvSpPr/>
          <p:nvPr/>
        </p:nvSpPr>
        <p:spPr>
          <a:xfrm>
            <a:off x="4314629" y="1757584"/>
            <a:ext cx="2824158" cy="1074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FC45A90-6903-40C3-E52D-10D649973123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0626268B-558F-94E6-823A-8FD75FC09A5C}"/>
              </a:ext>
            </a:extLst>
          </p:cNvPr>
          <p:cNvCxnSpPr>
            <a:cxnSpLocks/>
          </p:cNvCxnSpPr>
          <p:nvPr/>
        </p:nvCxnSpPr>
        <p:spPr>
          <a:xfrm>
            <a:off x="621990" y="1244085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046AB0-19A6-2F2C-5101-9CE8B15FFEE8}"/>
              </a:ext>
            </a:extLst>
          </p:cNvPr>
          <p:cNvCxnSpPr/>
          <p:nvPr/>
        </p:nvCxnSpPr>
        <p:spPr>
          <a:xfrm>
            <a:off x="4030823" y="817676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51">
            <a:extLst>
              <a:ext uri="{FF2B5EF4-FFF2-40B4-BE49-F238E27FC236}">
                <a16:creationId xmlns:a16="http://schemas.microsoft.com/office/drawing/2014/main" id="{BB13B229-4A6C-87EE-7DFD-1EC4EFB64825}"/>
              </a:ext>
            </a:extLst>
          </p:cNvPr>
          <p:cNvGrpSpPr/>
          <p:nvPr/>
        </p:nvGrpSpPr>
        <p:grpSpPr>
          <a:xfrm>
            <a:off x="780416" y="2627671"/>
            <a:ext cx="2783150" cy="3760837"/>
            <a:chOff x="4234645" y="1065321"/>
            <a:chExt cx="3710865" cy="5014449"/>
          </a:xfrm>
        </p:grpSpPr>
        <p:sp>
          <p:nvSpPr>
            <p:cNvPr id="6" name="Freeform: Shape 49">
              <a:extLst>
                <a:ext uri="{FF2B5EF4-FFF2-40B4-BE49-F238E27FC236}">
                  <a16:creationId xmlns:a16="http://schemas.microsoft.com/office/drawing/2014/main" id="{53E23546-E270-8981-E7AA-8B922E420DD5}"/>
                </a:ext>
              </a:extLst>
            </p:cNvPr>
            <p:cNvSpPr/>
            <p:nvPr/>
          </p:nvSpPr>
          <p:spPr>
            <a:xfrm>
              <a:off x="5528610" y="4540539"/>
              <a:ext cx="1122941" cy="1539231"/>
            </a:xfrm>
            <a:custGeom>
              <a:avLst/>
              <a:gdLst>
                <a:gd name="connsiteX0" fmla="*/ 561470 w 1122941"/>
                <a:gd name="connsiteY0" fmla="*/ 0 h 1539231"/>
                <a:gd name="connsiteX1" fmla="*/ 1112595 w 1122941"/>
                <a:gd name="connsiteY1" fmla="*/ 145979 h 1539231"/>
                <a:gd name="connsiteX2" fmla="*/ 1122941 w 1122941"/>
                <a:gd name="connsiteY2" fmla="*/ 179331 h 1539231"/>
                <a:gd name="connsiteX3" fmla="*/ 1104578 w 1122941"/>
                <a:gd name="connsiteY3" fmla="*/ 228063 h 1539231"/>
                <a:gd name="connsiteX4" fmla="*/ 1104577 w 1122941"/>
                <a:gd name="connsiteY4" fmla="*/ 228064 h 1539231"/>
                <a:gd name="connsiteX5" fmla="*/ 628057 w 1122941"/>
                <a:gd name="connsiteY5" fmla="*/ 1492681 h 1539231"/>
                <a:gd name="connsiteX6" fmla="*/ 628056 w 1122941"/>
                <a:gd name="connsiteY6" fmla="*/ 1492681 h 1539231"/>
                <a:gd name="connsiteX7" fmla="*/ 626389 w 1122941"/>
                <a:gd name="connsiteY7" fmla="*/ 1497105 h 1539231"/>
                <a:gd name="connsiteX8" fmla="*/ 612136 w 1122941"/>
                <a:gd name="connsiteY8" fmla="*/ 1518243 h 1539231"/>
                <a:gd name="connsiteX9" fmla="*/ 561467 w 1122941"/>
                <a:gd name="connsiteY9" fmla="*/ 1539231 h 1539231"/>
                <a:gd name="connsiteX10" fmla="*/ 510798 w 1122941"/>
                <a:gd name="connsiteY10" fmla="*/ 1518243 h 1539231"/>
                <a:gd name="connsiteX11" fmla="*/ 496555 w 1122941"/>
                <a:gd name="connsiteY11" fmla="*/ 1497118 h 1539231"/>
                <a:gd name="connsiteX12" fmla="*/ 494874 w 1122941"/>
                <a:gd name="connsiteY12" fmla="*/ 1492657 h 1539231"/>
                <a:gd name="connsiteX13" fmla="*/ 494873 w 1122941"/>
                <a:gd name="connsiteY13" fmla="*/ 1492652 h 1539231"/>
                <a:gd name="connsiteX14" fmla="*/ 18364 w 1122941"/>
                <a:gd name="connsiteY14" fmla="*/ 228064 h 1539231"/>
                <a:gd name="connsiteX15" fmla="*/ 18363 w 1122941"/>
                <a:gd name="connsiteY15" fmla="*/ 228063 h 1539231"/>
                <a:gd name="connsiteX16" fmla="*/ 0 w 1122941"/>
                <a:gd name="connsiteY16" fmla="*/ 179331 h 1539231"/>
                <a:gd name="connsiteX17" fmla="*/ 10345 w 1122941"/>
                <a:gd name="connsiteY17" fmla="*/ 145979 h 1539231"/>
                <a:gd name="connsiteX18" fmla="*/ 561470 w 1122941"/>
                <a:gd name="connsiteY18" fmla="*/ 0 h 15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941" h="1539231">
                  <a:moveTo>
                    <a:pt x="561470" y="0"/>
                  </a:moveTo>
                  <a:cubicBezTo>
                    <a:pt x="833324" y="0"/>
                    <a:pt x="1060139" y="62669"/>
                    <a:pt x="1112595" y="145979"/>
                  </a:cubicBezTo>
                  <a:lnTo>
                    <a:pt x="1122941" y="179331"/>
                  </a:lnTo>
                  <a:lnTo>
                    <a:pt x="1104578" y="228063"/>
                  </a:lnTo>
                  <a:lnTo>
                    <a:pt x="1104577" y="228064"/>
                  </a:lnTo>
                  <a:lnTo>
                    <a:pt x="628057" y="1492681"/>
                  </a:lnTo>
                  <a:lnTo>
                    <a:pt x="628056" y="1492681"/>
                  </a:lnTo>
                  <a:lnTo>
                    <a:pt x="626389" y="1497105"/>
                  </a:lnTo>
                  <a:lnTo>
                    <a:pt x="612136" y="1518243"/>
                  </a:lnTo>
                  <a:cubicBezTo>
                    <a:pt x="599169" y="1531211"/>
                    <a:pt x="581255" y="1539231"/>
                    <a:pt x="561467" y="1539231"/>
                  </a:cubicBezTo>
                  <a:cubicBezTo>
                    <a:pt x="541680" y="1539231"/>
                    <a:pt x="523765" y="1531211"/>
                    <a:pt x="510798" y="1518243"/>
                  </a:cubicBezTo>
                  <a:lnTo>
                    <a:pt x="496555" y="1497118"/>
                  </a:lnTo>
                  <a:lnTo>
                    <a:pt x="494874" y="1492657"/>
                  </a:lnTo>
                  <a:cubicBezTo>
                    <a:pt x="494874" y="1492655"/>
                    <a:pt x="494873" y="1492654"/>
                    <a:pt x="494873" y="1492652"/>
                  </a:cubicBezTo>
                  <a:lnTo>
                    <a:pt x="18364" y="228064"/>
                  </a:lnTo>
                  <a:lnTo>
                    <a:pt x="18363" y="228063"/>
                  </a:lnTo>
                  <a:lnTo>
                    <a:pt x="0" y="179331"/>
                  </a:lnTo>
                  <a:lnTo>
                    <a:pt x="10345" y="145979"/>
                  </a:lnTo>
                  <a:cubicBezTo>
                    <a:pt x="62801" y="62669"/>
                    <a:pt x="289616" y="0"/>
                    <a:pt x="56147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lumOff val="25000"/>
                  </a:schemeClr>
                </a:gs>
                <a:gs pos="78000">
                  <a:schemeClr val="tx2">
                    <a:lumMod val="90000"/>
                    <a:lumOff val="1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Freeform: Shape 45">
              <a:extLst>
                <a:ext uri="{FF2B5EF4-FFF2-40B4-BE49-F238E27FC236}">
                  <a16:creationId xmlns:a16="http://schemas.microsoft.com/office/drawing/2014/main" id="{EB5B6AEC-E77C-CBB5-AB15-D7606CB6DE45}"/>
                </a:ext>
              </a:extLst>
            </p:cNvPr>
            <p:cNvSpPr/>
            <p:nvPr/>
          </p:nvSpPr>
          <p:spPr>
            <a:xfrm>
              <a:off x="4234645" y="1065321"/>
              <a:ext cx="3710865" cy="1699885"/>
            </a:xfrm>
            <a:custGeom>
              <a:avLst/>
              <a:gdLst>
                <a:gd name="connsiteX0" fmla="*/ 1855433 w 3710867"/>
                <a:gd name="connsiteY0" fmla="*/ 0 h 1699885"/>
                <a:gd name="connsiteX1" fmla="*/ 3710866 w 3710867"/>
                <a:gd name="connsiteY1" fmla="*/ 217503 h 1699885"/>
                <a:gd name="connsiteX2" fmla="*/ 3709552 w 3710867"/>
                <a:gd name="connsiteY2" fmla="*/ 220554 h 1699885"/>
                <a:gd name="connsiteX3" fmla="*/ 3710867 w 3710867"/>
                <a:gd name="connsiteY3" fmla="*/ 220554 h 1699885"/>
                <a:gd name="connsiteX4" fmla="*/ 3338217 w 3710867"/>
                <a:gd name="connsiteY4" fmla="*/ 1209515 h 1699885"/>
                <a:gd name="connsiteX5" fmla="*/ 3248005 w 3710867"/>
                <a:gd name="connsiteY5" fmla="*/ 1448923 h 1699885"/>
                <a:gd name="connsiteX6" fmla="*/ 3184516 w 3710867"/>
                <a:gd name="connsiteY6" fmla="*/ 1484764 h 1699885"/>
                <a:gd name="connsiteX7" fmla="*/ 1855433 w 3710867"/>
                <a:gd name="connsiteY7" fmla="*/ 1699885 h 1699885"/>
                <a:gd name="connsiteX8" fmla="*/ 526350 w 3710867"/>
                <a:gd name="connsiteY8" fmla="*/ 1484764 h 1699885"/>
                <a:gd name="connsiteX9" fmla="*/ 462864 w 3710867"/>
                <a:gd name="connsiteY9" fmla="*/ 1448924 h 1699885"/>
                <a:gd name="connsiteX10" fmla="*/ 372652 w 3710867"/>
                <a:gd name="connsiteY10" fmla="*/ 1209512 h 1699885"/>
                <a:gd name="connsiteX11" fmla="*/ 372651 w 3710867"/>
                <a:gd name="connsiteY11" fmla="*/ 1209512 h 1699885"/>
                <a:gd name="connsiteX12" fmla="*/ 1 w 3710867"/>
                <a:gd name="connsiteY12" fmla="*/ 220554 h 1699885"/>
                <a:gd name="connsiteX13" fmla="*/ 1314 w 3710867"/>
                <a:gd name="connsiteY13" fmla="*/ 220554 h 1699885"/>
                <a:gd name="connsiteX14" fmla="*/ 0 w 3710867"/>
                <a:gd name="connsiteY14" fmla="*/ 217503 h 1699885"/>
                <a:gd name="connsiteX15" fmla="*/ 1855433 w 3710867"/>
                <a:gd name="connsiteY15" fmla="*/ 0 h 169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0867" h="1699885">
                  <a:moveTo>
                    <a:pt x="1855433" y="0"/>
                  </a:moveTo>
                  <a:cubicBezTo>
                    <a:pt x="2880160" y="0"/>
                    <a:pt x="3710866" y="97379"/>
                    <a:pt x="3710866" y="217503"/>
                  </a:cubicBezTo>
                  <a:lnTo>
                    <a:pt x="3709552" y="220554"/>
                  </a:lnTo>
                  <a:lnTo>
                    <a:pt x="3710867" y="220554"/>
                  </a:lnTo>
                  <a:lnTo>
                    <a:pt x="3338217" y="1209515"/>
                  </a:lnTo>
                  <a:lnTo>
                    <a:pt x="3248005" y="1448923"/>
                  </a:lnTo>
                  <a:lnTo>
                    <a:pt x="3184516" y="1484764"/>
                  </a:lnTo>
                  <a:cubicBezTo>
                    <a:pt x="2928558" y="1612900"/>
                    <a:pt x="2429349" y="1699885"/>
                    <a:pt x="1855433" y="1699885"/>
                  </a:cubicBezTo>
                  <a:cubicBezTo>
                    <a:pt x="1281517" y="1699885"/>
                    <a:pt x="782309" y="1612900"/>
                    <a:pt x="526350" y="1484764"/>
                  </a:cubicBezTo>
                  <a:lnTo>
                    <a:pt x="462864" y="1448924"/>
                  </a:lnTo>
                  <a:lnTo>
                    <a:pt x="372652" y="1209512"/>
                  </a:lnTo>
                  <a:lnTo>
                    <a:pt x="372651" y="1209512"/>
                  </a:lnTo>
                  <a:lnTo>
                    <a:pt x="1" y="220554"/>
                  </a:lnTo>
                  <a:lnTo>
                    <a:pt x="1314" y="220554"/>
                  </a:lnTo>
                  <a:lnTo>
                    <a:pt x="0" y="217503"/>
                  </a:lnTo>
                  <a:cubicBezTo>
                    <a:pt x="0" y="97379"/>
                    <a:pt x="830706" y="0"/>
                    <a:pt x="1855433" y="0"/>
                  </a:cubicBezTo>
                  <a:close/>
                </a:path>
              </a:pathLst>
            </a:custGeom>
            <a:gradFill flip="none" rotWithShape="1">
              <a:gsLst>
                <a:gs pos="46000">
                  <a:schemeClr val="accent1"/>
                </a:gs>
                <a:gs pos="78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80D2A2AC-90A9-BBBD-E49B-EFF9B96814E8}"/>
                </a:ext>
              </a:extLst>
            </p:cNvPr>
            <p:cNvSpPr/>
            <p:nvPr/>
          </p:nvSpPr>
          <p:spPr>
            <a:xfrm>
              <a:off x="4910169" y="2856230"/>
              <a:ext cx="2359816" cy="1592271"/>
            </a:xfrm>
            <a:custGeom>
              <a:avLst/>
              <a:gdLst>
                <a:gd name="connsiteX0" fmla="*/ 1179909 w 2359818"/>
                <a:gd name="connsiteY0" fmla="*/ 0 h 1592270"/>
                <a:gd name="connsiteX1" fmla="*/ 2359818 w 2359818"/>
                <a:gd name="connsiteY1" fmla="*/ 217503 h 1592270"/>
                <a:gd name="connsiteX2" fmla="*/ 2354912 w 2359818"/>
                <a:gd name="connsiteY2" fmla="*/ 235414 h 1592270"/>
                <a:gd name="connsiteX3" fmla="*/ 2352909 w 2359818"/>
                <a:gd name="connsiteY3" fmla="*/ 240728 h 1592270"/>
                <a:gd name="connsiteX4" fmla="*/ 2352908 w 2359818"/>
                <a:gd name="connsiteY4" fmla="*/ 240729 h 1592270"/>
                <a:gd name="connsiteX5" fmla="*/ 1956938 w 2359818"/>
                <a:gd name="connsiteY5" fmla="*/ 1291579 h 1592270"/>
                <a:gd name="connsiteX6" fmla="*/ 1906980 w 2359818"/>
                <a:gd name="connsiteY6" fmla="*/ 1424159 h 1592270"/>
                <a:gd name="connsiteX7" fmla="*/ 1902308 w 2359818"/>
                <a:gd name="connsiteY7" fmla="*/ 1429282 h 1592270"/>
                <a:gd name="connsiteX8" fmla="*/ 1179909 w 2359818"/>
                <a:gd name="connsiteY8" fmla="*/ 1592270 h 1592270"/>
                <a:gd name="connsiteX9" fmla="*/ 457510 w 2359818"/>
                <a:gd name="connsiteY9" fmla="*/ 1429282 h 1592270"/>
                <a:gd name="connsiteX10" fmla="*/ 452841 w 2359818"/>
                <a:gd name="connsiteY10" fmla="*/ 1424163 h 1592270"/>
                <a:gd name="connsiteX11" fmla="*/ 402882 w 2359818"/>
                <a:gd name="connsiteY11" fmla="*/ 1291577 h 1592270"/>
                <a:gd name="connsiteX12" fmla="*/ 6912 w 2359818"/>
                <a:gd name="connsiteY12" fmla="*/ 240731 h 1592270"/>
                <a:gd name="connsiteX13" fmla="*/ 10170 w 2359818"/>
                <a:gd name="connsiteY13" fmla="*/ 244667 h 1592270"/>
                <a:gd name="connsiteX14" fmla="*/ 6913 w 2359818"/>
                <a:gd name="connsiteY14" fmla="*/ 240732 h 1592270"/>
                <a:gd name="connsiteX15" fmla="*/ 4902 w 2359818"/>
                <a:gd name="connsiteY15" fmla="*/ 235395 h 1592270"/>
                <a:gd name="connsiteX16" fmla="*/ 0 w 2359818"/>
                <a:gd name="connsiteY16" fmla="*/ 217503 h 1592270"/>
                <a:gd name="connsiteX17" fmla="*/ 1179909 w 2359818"/>
                <a:gd name="connsiteY17" fmla="*/ 0 h 159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59818" h="1592270">
                  <a:moveTo>
                    <a:pt x="1179909" y="0"/>
                  </a:moveTo>
                  <a:cubicBezTo>
                    <a:pt x="1831555" y="0"/>
                    <a:pt x="2359818" y="97379"/>
                    <a:pt x="2359818" y="217503"/>
                  </a:cubicBezTo>
                  <a:lnTo>
                    <a:pt x="2354912" y="235414"/>
                  </a:lnTo>
                  <a:lnTo>
                    <a:pt x="2352909" y="240728"/>
                  </a:lnTo>
                  <a:lnTo>
                    <a:pt x="2352908" y="240729"/>
                  </a:lnTo>
                  <a:lnTo>
                    <a:pt x="1956938" y="1291579"/>
                  </a:lnTo>
                  <a:lnTo>
                    <a:pt x="1906980" y="1424159"/>
                  </a:lnTo>
                  <a:lnTo>
                    <a:pt x="1902308" y="1429282"/>
                  </a:lnTo>
                  <a:cubicBezTo>
                    <a:pt x="1783289" y="1525063"/>
                    <a:pt x="1504657" y="1592270"/>
                    <a:pt x="1179909" y="1592270"/>
                  </a:cubicBezTo>
                  <a:cubicBezTo>
                    <a:pt x="855161" y="1592270"/>
                    <a:pt x="576530" y="1525063"/>
                    <a:pt x="457510" y="1429282"/>
                  </a:cubicBezTo>
                  <a:lnTo>
                    <a:pt x="452841" y="1424163"/>
                  </a:lnTo>
                  <a:lnTo>
                    <a:pt x="402882" y="1291577"/>
                  </a:lnTo>
                  <a:lnTo>
                    <a:pt x="6912" y="240731"/>
                  </a:lnTo>
                  <a:lnTo>
                    <a:pt x="10170" y="244667"/>
                  </a:lnTo>
                  <a:lnTo>
                    <a:pt x="6913" y="240732"/>
                  </a:lnTo>
                  <a:lnTo>
                    <a:pt x="4902" y="235395"/>
                  </a:lnTo>
                  <a:lnTo>
                    <a:pt x="0" y="217503"/>
                  </a:lnTo>
                  <a:cubicBezTo>
                    <a:pt x="0" y="97379"/>
                    <a:pt x="528263" y="0"/>
                    <a:pt x="1179909" y="0"/>
                  </a:cubicBezTo>
                  <a:close/>
                </a:path>
              </a:pathLst>
            </a:custGeom>
            <a:gradFill flip="none" rotWithShape="1">
              <a:gsLst>
                <a:gs pos="46000">
                  <a:schemeClr val="accent3"/>
                </a:gs>
                <a:gs pos="78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2607B86C-1F38-C7DA-D0C8-28C796E09E5C}"/>
                </a:ext>
              </a:extLst>
            </p:cNvPr>
            <p:cNvGrpSpPr/>
            <p:nvPr/>
          </p:nvGrpSpPr>
          <p:grpSpPr>
            <a:xfrm>
              <a:off x="4234645" y="1065321"/>
              <a:ext cx="3710865" cy="1699885"/>
              <a:chOff x="4234648" y="1065321"/>
              <a:chExt cx="3710867" cy="1699885"/>
            </a:xfrm>
          </p:grpSpPr>
          <p:sp>
            <p:nvSpPr>
              <p:cNvPr id="18" name="Freeform: Shape 29">
                <a:extLst>
                  <a:ext uri="{FF2B5EF4-FFF2-40B4-BE49-F238E27FC236}">
                    <a16:creationId xmlns:a16="http://schemas.microsoft.com/office/drawing/2014/main" id="{F60BFD8B-9C60-191C-4E51-F32F2DBA77B4}"/>
                  </a:ext>
                </a:extLst>
              </p:cNvPr>
              <p:cNvSpPr/>
              <p:nvPr/>
            </p:nvSpPr>
            <p:spPr>
              <a:xfrm>
                <a:off x="4234649" y="1285875"/>
                <a:ext cx="3710866" cy="1479331"/>
              </a:xfrm>
              <a:custGeom>
                <a:avLst/>
                <a:gdLst>
                  <a:gd name="connsiteX0" fmla="*/ 0 w 3710866"/>
                  <a:gd name="connsiteY0" fmla="*/ 0 h 1479331"/>
                  <a:gd name="connsiteX1" fmla="*/ 1313 w 3710866"/>
                  <a:gd name="connsiteY1" fmla="*/ 0 h 1479331"/>
                  <a:gd name="connsiteX2" fmla="*/ 9578 w 3710866"/>
                  <a:gd name="connsiteY2" fmla="*/ 19187 h 1479331"/>
                  <a:gd name="connsiteX3" fmla="*/ 1855432 w 3710866"/>
                  <a:gd name="connsiteY3" fmla="*/ 214452 h 1479331"/>
                  <a:gd name="connsiteX4" fmla="*/ 3701286 w 3710866"/>
                  <a:gd name="connsiteY4" fmla="*/ 19187 h 1479331"/>
                  <a:gd name="connsiteX5" fmla="*/ 3709551 w 3710866"/>
                  <a:gd name="connsiteY5" fmla="*/ 0 h 1479331"/>
                  <a:gd name="connsiteX6" fmla="*/ 3710866 w 3710866"/>
                  <a:gd name="connsiteY6" fmla="*/ 0 h 1479331"/>
                  <a:gd name="connsiteX7" fmla="*/ 3338216 w 3710866"/>
                  <a:gd name="connsiteY7" fmla="*/ 988961 h 1479331"/>
                  <a:gd name="connsiteX8" fmla="*/ 3338216 w 3710866"/>
                  <a:gd name="connsiteY8" fmla="*/ 988961 h 1479331"/>
                  <a:gd name="connsiteX9" fmla="*/ 3248004 w 3710866"/>
                  <a:gd name="connsiteY9" fmla="*/ 1228369 h 1479331"/>
                  <a:gd name="connsiteX10" fmla="*/ 3184515 w 3710866"/>
                  <a:gd name="connsiteY10" fmla="*/ 1264210 h 1479331"/>
                  <a:gd name="connsiteX11" fmla="*/ 1855432 w 3710866"/>
                  <a:gd name="connsiteY11" fmla="*/ 1479331 h 1479331"/>
                  <a:gd name="connsiteX12" fmla="*/ 526349 w 3710866"/>
                  <a:gd name="connsiteY12" fmla="*/ 1264210 h 1479331"/>
                  <a:gd name="connsiteX13" fmla="*/ 462863 w 3710866"/>
                  <a:gd name="connsiteY13" fmla="*/ 1228370 h 1479331"/>
                  <a:gd name="connsiteX14" fmla="*/ 372651 w 3710866"/>
                  <a:gd name="connsiteY14" fmla="*/ 988958 h 1479331"/>
                  <a:gd name="connsiteX15" fmla="*/ 372650 w 3710866"/>
                  <a:gd name="connsiteY15" fmla="*/ 988958 h 147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0866" h="1479331">
                    <a:moveTo>
                      <a:pt x="0" y="0"/>
                    </a:moveTo>
                    <a:lnTo>
                      <a:pt x="1313" y="0"/>
                    </a:lnTo>
                    <a:lnTo>
                      <a:pt x="9578" y="19187"/>
                    </a:lnTo>
                    <a:cubicBezTo>
                      <a:pt x="104595" y="128865"/>
                      <a:pt x="894751" y="214452"/>
                      <a:pt x="1855432" y="214452"/>
                    </a:cubicBezTo>
                    <a:cubicBezTo>
                      <a:pt x="2816114" y="214452"/>
                      <a:pt x="3606269" y="128865"/>
                      <a:pt x="3701286" y="19187"/>
                    </a:cubicBezTo>
                    <a:lnTo>
                      <a:pt x="3709551" y="0"/>
                    </a:lnTo>
                    <a:lnTo>
                      <a:pt x="3710866" y="0"/>
                    </a:lnTo>
                    <a:lnTo>
                      <a:pt x="3338216" y="988961"/>
                    </a:lnTo>
                    <a:lnTo>
                      <a:pt x="3338216" y="988961"/>
                    </a:lnTo>
                    <a:lnTo>
                      <a:pt x="3248004" y="1228369"/>
                    </a:lnTo>
                    <a:lnTo>
                      <a:pt x="3184515" y="1264210"/>
                    </a:lnTo>
                    <a:cubicBezTo>
                      <a:pt x="2928557" y="1392346"/>
                      <a:pt x="2429348" y="1479331"/>
                      <a:pt x="1855432" y="1479331"/>
                    </a:cubicBezTo>
                    <a:cubicBezTo>
                      <a:pt x="1281516" y="1479331"/>
                      <a:pt x="782308" y="1392346"/>
                      <a:pt x="526349" y="1264210"/>
                    </a:cubicBezTo>
                    <a:lnTo>
                      <a:pt x="462863" y="1228370"/>
                    </a:lnTo>
                    <a:lnTo>
                      <a:pt x="372651" y="988958"/>
                    </a:lnTo>
                    <a:lnTo>
                      <a:pt x="372650" y="988958"/>
                    </a:lnTo>
                    <a:close/>
                  </a:path>
                </a:pathLst>
              </a:custGeom>
              <a:solidFill>
                <a:srgbClr val="6A4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6A4B0A"/>
                  </a:solidFill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C26CD4CF-7A0E-26EC-AC8A-F866C6FC758C}"/>
                  </a:ext>
                </a:extLst>
              </p:cNvPr>
              <p:cNvSpPr/>
              <p:nvPr/>
            </p:nvSpPr>
            <p:spPr>
              <a:xfrm>
                <a:off x="4234648" y="1065321"/>
                <a:ext cx="3710866" cy="435006"/>
              </a:xfrm>
              <a:custGeom>
                <a:avLst/>
                <a:gdLst>
                  <a:gd name="connsiteX0" fmla="*/ 1855433 w 3710866"/>
                  <a:gd name="connsiteY0" fmla="*/ 0 h 435006"/>
                  <a:gd name="connsiteX1" fmla="*/ 3710866 w 3710866"/>
                  <a:gd name="connsiteY1" fmla="*/ 217503 h 435006"/>
                  <a:gd name="connsiteX2" fmla="*/ 3709552 w 3710866"/>
                  <a:gd name="connsiteY2" fmla="*/ 220554 h 435006"/>
                  <a:gd name="connsiteX3" fmla="*/ 3701287 w 3710866"/>
                  <a:gd name="connsiteY3" fmla="*/ 239741 h 435006"/>
                  <a:gd name="connsiteX4" fmla="*/ 1855433 w 3710866"/>
                  <a:gd name="connsiteY4" fmla="*/ 435006 h 435006"/>
                  <a:gd name="connsiteX5" fmla="*/ 9579 w 3710866"/>
                  <a:gd name="connsiteY5" fmla="*/ 239741 h 435006"/>
                  <a:gd name="connsiteX6" fmla="*/ 1314 w 3710866"/>
                  <a:gd name="connsiteY6" fmla="*/ 220554 h 435006"/>
                  <a:gd name="connsiteX7" fmla="*/ 0 w 3710866"/>
                  <a:gd name="connsiteY7" fmla="*/ 217503 h 435006"/>
                  <a:gd name="connsiteX8" fmla="*/ 1855433 w 3710866"/>
                  <a:gd name="connsiteY8" fmla="*/ 0 h 4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0866" h="435006">
                    <a:moveTo>
                      <a:pt x="1855433" y="0"/>
                    </a:moveTo>
                    <a:cubicBezTo>
                      <a:pt x="2880160" y="0"/>
                      <a:pt x="3710866" y="97379"/>
                      <a:pt x="3710866" y="217503"/>
                    </a:cubicBezTo>
                    <a:lnTo>
                      <a:pt x="3709552" y="220554"/>
                    </a:lnTo>
                    <a:lnTo>
                      <a:pt x="3701287" y="239741"/>
                    </a:lnTo>
                    <a:cubicBezTo>
                      <a:pt x="3606270" y="349419"/>
                      <a:pt x="2816115" y="435006"/>
                      <a:pt x="1855433" y="435006"/>
                    </a:cubicBezTo>
                    <a:cubicBezTo>
                      <a:pt x="894752" y="435006"/>
                      <a:pt x="104596" y="349419"/>
                      <a:pt x="9579" y="239741"/>
                    </a:cubicBezTo>
                    <a:lnTo>
                      <a:pt x="1314" y="220554"/>
                    </a:lnTo>
                    <a:lnTo>
                      <a:pt x="0" y="217503"/>
                    </a:lnTo>
                    <a:cubicBezTo>
                      <a:pt x="0" y="97379"/>
                      <a:pt x="830706" y="0"/>
                      <a:pt x="1855433" y="0"/>
                    </a:cubicBezTo>
                    <a:close/>
                  </a:path>
                </a:pathLst>
              </a:custGeom>
              <a:solidFill>
                <a:srgbClr val="4B36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id="{3D54C6C0-EB8D-420C-7D0A-56C375861F6C}"/>
                </a:ext>
              </a:extLst>
            </p:cNvPr>
            <p:cNvSpPr/>
            <p:nvPr/>
          </p:nvSpPr>
          <p:spPr>
            <a:xfrm>
              <a:off x="4697510" y="2514246"/>
              <a:ext cx="2785140" cy="577399"/>
            </a:xfrm>
            <a:custGeom>
              <a:avLst/>
              <a:gdLst>
                <a:gd name="connsiteX0" fmla="*/ 2785141 w 2785141"/>
                <a:gd name="connsiteY0" fmla="*/ 0 h 577399"/>
                <a:gd name="connsiteX1" fmla="*/ 2567572 w 2785141"/>
                <a:gd name="connsiteY1" fmla="*/ 577399 h 577399"/>
                <a:gd name="connsiteX2" fmla="*/ 2572478 w 2785141"/>
                <a:gd name="connsiteY2" fmla="*/ 559488 h 577399"/>
                <a:gd name="connsiteX3" fmla="*/ 1392569 w 2785141"/>
                <a:gd name="connsiteY3" fmla="*/ 341985 h 577399"/>
                <a:gd name="connsiteX4" fmla="*/ 212660 w 2785141"/>
                <a:gd name="connsiteY4" fmla="*/ 559488 h 577399"/>
                <a:gd name="connsiteX5" fmla="*/ 217562 w 2785141"/>
                <a:gd name="connsiteY5" fmla="*/ 577380 h 577399"/>
                <a:gd name="connsiteX6" fmla="*/ 0 w 2785141"/>
                <a:gd name="connsiteY6" fmla="*/ 1 h 577399"/>
                <a:gd name="connsiteX7" fmla="*/ 63486 w 2785141"/>
                <a:gd name="connsiteY7" fmla="*/ 35841 h 577399"/>
                <a:gd name="connsiteX8" fmla="*/ 1392569 w 2785141"/>
                <a:gd name="connsiteY8" fmla="*/ 250962 h 577399"/>
                <a:gd name="connsiteX9" fmla="*/ 2721652 w 2785141"/>
                <a:gd name="connsiteY9" fmla="*/ 35841 h 577399"/>
                <a:gd name="connsiteX10" fmla="*/ 2785141 w 2785141"/>
                <a:gd name="connsiteY10" fmla="*/ 0 h 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5141" h="577399">
                  <a:moveTo>
                    <a:pt x="2785141" y="0"/>
                  </a:moveTo>
                  <a:lnTo>
                    <a:pt x="2567572" y="577399"/>
                  </a:lnTo>
                  <a:lnTo>
                    <a:pt x="2572478" y="559488"/>
                  </a:lnTo>
                  <a:cubicBezTo>
                    <a:pt x="2572478" y="439364"/>
                    <a:pt x="2044215" y="341985"/>
                    <a:pt x="1392569" y="341985"/>
                  </a:cubicBezTo>
                  <a:cubicBezTo>
                    <a:pt x="740923" y="341985"/>
                    <a:pt x="212660" y="439364"/>
                    <a:pt x="212660" y="559488"/>
                  </a:cubicBezTo>
                  <a:lnTo>
                    <a:pt x="217562" y="577380"/>
                  </a:lnTo>
                  <a:lnTo>
                    <a:pt x="0" y="1"/>
                  </a:lnTo>
                  <a:lnTo>
                    <a:pt x="63486" y="35841"/>
                  </a:lnTo>
                  <a:cubicBezTo>
                    <a:pt x="319445" y="163977"/>
                    <a:pt x="818653" y="250962"/>
                    <a:pt x="1392569" y="250962"/>
                  </a:cubicBezTo>
                  <a:cubicBezTo>
                    <a:pt x="1966485" y="250962"/>
                    <a:pt x="2465694" y="163977"/>
                    <a:pt x="2721652" y="35841"/>
                  </a:cubicBezTo>
                  <a:lnTo>
                    <a:pt x="2785141" y="0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1" name="Group 42">
              <a:extLst>
                <a:ext uri="{FF2B5EF4-FFF2-40B4-BE49-F238E27FC236}">
                  <a16:creationId xmlns:a16="http://schemas.microsoft.com/office/drawing/2014/main" id="{81D7780A-866E-42A6-5C94-9B6BC53E5DFD}"/>
                </a:ext>
              </a:extLst>
            </p:cNvPr>
            <p:cNvGrpSpPr/>
            <p:nvPr/>
          </p:nvGrpSpPr>
          <p:grpSpPr>
            <a:xfrm>
              <a:off x="4910170" y="2856231"/>
              <a:ext cx="2359816" cy="1592271"/>
              <a:chOff x="4910172" y="2856230"/>
              <a:chExt cx="2359818" cy="1592270"/>
            </a:xfrm>
          </p:grpSpPr>
          <p:sp>
            <p:nvSpPr>
              <p:cNvPr id="16" name="Freeform: Shape 30">
                <a:extLst>
                  <a:ext uri="{FF2B5EF4-FFF2-40B4-BE49-F238E27FC236}">
                    <a16:creationId xmlns:a16="http://schemas.microsoft.com/office/drawing/2014/main" id="{51231291-7D66-8923-5C51-835DC36A9493}"/>
                  </a:ext>
                </a:extLst>
              </p:cNvPr>
              <p:cNvSpPr/>
              <p:nvPr/>
            </p:nvSpPr>
            <p:spPr>
              <a:xfrm>
                <a:off x="4910172" y="2856230"/>
                <a:ext cx="2359818" cy="435006"/>
              </a:xfrm>
              <a:custGeom>
                <a:avLst/>
                <a:gdLst>
                  <a:gd name="connsiteX0" fmla="*/ 1179909 w 2359818"/>
                  <a:gd name="connsiteY0" fmla="*/ 0 h 435006"/>
                  <a:gd name="connsiteX1" fmla="*/ 2359818 w 2359818"/>
                  <a:gd name="connsiteY1" fmla="*/ 217503 h 435006"/>
                  <a:gd name="connsiteX2" fmla="*/ 2354912 w 2359818"/>
                  <a:gd name="connsiteY2" fmla="*/ 235414 h 435006"/>
                  <a:gd name="connsiteX3" fmla="*/ 2352909 w 2359818"/>
                  <a:gd name="connsiteY3" fmla="*/ 240728 h 435006"/>
                  <a:gd name="connsiteX4" fmla="*/ 2335846 w 2359818"/>
                  <a:gd name="connsiteY4" fmla="*/ 261338 h 435006"/>
                  <a:gd name="connsiteX5" fmla="*/ 1179909 w 2359818"/>
                  <a:gd name="connsiteY5" fmla="*/ 435006 h 435006"/>
                  <a:gd name="connsiteX6" fmla="*/ 23972 w 2359818"/>
                  <a:gd name="connsiteY6" fmla="*/ 261338 h 435006"/>
                  <a:gd name="connsiteX7" fmla="*/ 6913 w 2359818"/>
                  <a:gd name="connsiteY7" fmla="*/ 240732 h 435006"/>
                  <a:gd name="connsiteX8" fmla="*/ 4902 w 2359818"/>
                  <a:gd name="connsiteY8" fmla="*/ 235395 h 435006"/>
                  <a:gd name="connsiteX9" fmla="*/ 0 w 2359818"/>
                  <a:gd name="connsiteY9" fmla="*/ 217503 h 435006"/>
                  <a:gd name="connsiteX10" fmla="*/ 1179909 w 2359818"/>
                  <a:gd name="connsiteY10" fmla="*/ 0 h 4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9818" h="435006">
                    <a:moveTo>
                      <a:pt x="1179909" y="0"/>
                    </a:moveTo>
                    <a:cubicBezTo>
                      <a:pt x="1831555" y="0"/>
                      <a:pt x="2359818" y="97379"/>
                      <a:pt x="2359818" y="217503"/>
                    </a:cubicBezTo>
                    <a:lnTo>
                      <a:pt x="2354912" y="235414"/>
                    </a:lnTo>
                    <a:lnTo>
                      <a:pt x="2352909" y="240728"/>
                    </a:lnTo>
                    <a:lnTo>
                      <a:pt x="2335846" y="261338"/>
                    </a:lnTo>
                    <a:cubicBezTo>
                      <a:pt x="2225825" y="360450"/>
                      <a:pt x="1750099" y="435006"/>
                      <a:pt x="1179909" y="435006"/>
                    </a:cubicBezTo>
                    <a:cubicBezTo>
                      <a:pt x="609719" y="435006"/>
                      <a:pt x="133994" y="360450"/>
                      <a:pt x="23972" y="261338"/>
                    </a:cubicBezTo>
                    <a:lnTo>
                      <a:pt x="6913" y="240732"/>
                    </a:lnTo>
                    <a:lnTo>
                      <a:pt x="4902" y="235395"/>
                    </a:lnTo>
                    <a:lnTo>
                      <a:pt x="0" y="217503"/>
                    </a:lnTo>
                    <a:cubicBezTo>
                      <a:pt x="0" y="97379"/>
                      <a:pt x="528263" y="0"/>
                      <a:pt x="1179909" y="0"/>
                    </a:cubicBezTo>
                    <a:close/>
                  </a:path>
                </a:pathLst>
              </a:custGeom>
              <a:solidFill>
                <a:srgbClr val="6A4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5E24AA21-AC5D-00E1-412E-EC26DD5FC48D}"/>
                  </a:ext>
                </a:extLst>
              </p:cNvPr>
              <p:cNvSpPr/>
              <p:nvPr/>
            </p:nvSpPr>
            <p:spPr>
              <a:xfrm>
                <a:off x="4917084" y="3096957"/>
                <a:ext cx="2345997" cy="1351543"/>
              </a:xfrm>
              <a:custGeom>
                <a:avLst/>
                <a:gdLst>
                  <a:gd name="connsiteX0" fmla="*/ 2345997 w 2345997"/>
                  <a:gd name="connsiteY0" fmla="*/ 0 h 1351543"/>
                  <a:gd name="connsiteX1" fmla="*/ 1950026 w 2345997"/>
                  <a:gd name="connsiteY1" fmla="*/ 1050852 h 1351543"/>
                  <a:gd name="connsiteX2" fmla="*/ 1900068 w 2345997"/>
                  <a:gd name="connsiteY2" fmla="*/ 1183432 h 1351543"/>
                  <a:gd name="connsiteX3" fmla="*/ 1895396 w 2345997"/>
                  <a:gd name="connsiteY3" fmla="*/ 1188555 h 1351543"/>
                  <a:gd name="connsiteX4" fmla="*/ 1172997 w 2345997"/>
                  <a:gd name="connsiteY4" fmla="*/ 1351543 h 1351543"/>
                  <a:gd name="connsiteX5" fmla="*/ 450598 w 2345997"/>
                  <a:gd name="connsiteY5" fmla="*/ 1188555 h 1351543"/>
                  <a:gd name="connsiteX6" fmla="*/ 445929 w 2345997"/>
                  <a:gd name="connsiteY6" fmla="*/ 1183436 h 1351543"/>
                  <a:gd name="connsiteX7" fmla="*/ 395970 w 2345997"/>
                  <a:gd name="connsiteY7" fmla="*/ 1050850 h 1351543"/>
                  <a:gd name="connsiteX8" fmla="*/ 0 w 2345997"/>
                  <a:gd name="connsiteY8" fmla="*/ 4 h 1351543"/>
                  <a:gd name="connsiteX9" fmla="*/ 17060 w 2345997"/>
                  <a:gd name="connsiteY9" fmla="*/ 20610 h 1351543"/>
                  <a:gd name="connsiteX10" fmla="*/ 1172997 w 2345997"/>
                  <a:gd name="connsiteY10" fmla="*/ 194278 h 1351543"/>
                  <a:gd name="connsiteX11" fmla="*/ 2328934 w 2345997"/>
                  <a:gd name="connsiteY11" fmla="*/ 20610 h 135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5997" h="1351543">
                    <a:moveTo>
                      <a:pt x="2345997" y="0"/>
                    </a:moveTo>
                    <a:lnTo>
                      <a:pt x="1950026" y="1050852"/>
                    </a:lnTo>
                    <a:lnTo>
                      <a:pt x="1900068" y="1183432"/>
                    </a:lnTo>
                    <a:lnTo>
                      <a:pt x="1895396" y="1188555"/>
                    </a:lnTo>
                    <a:cubicBezTo>
                      <a:pt x="1776377" y="1284336"/>
                      <a:pt x="1497745" y="1351543"/>
                      <a:pt x="1172997" y="1351543"/>
                    </a:cubicBezTo>
                    <a:cubicBezTo>
                      <a:pt x="848249" y="1351543"/>
                      <a:pt x="569618" y="1284336"/>
                      <a:pt x="450598" y="1188555"/>
                    </a:cubicBezTo>
                    <a:lnTo>
                      <a:pt x="445929" y="1183436"/>
                    </a:lnTo>
                    <a:lnTo>
                      <a:pt x="395970" y="1050850"/>
                    </a:lnTo>
                    <a:lnTo>
                      <a:pt x="0" y="4"/>
                    </a:lnTo>
                    <a:lnTo>
                      <a:pt x="17060" y="20610"/>
                    </a:lnTo>
                    <a:cubicBezTo>
                      <a:pt x="127081" y="119722"/>
                      <a:pt x="602807" y="194278"/>
                      <a:pt x="1172997" y="194278"/>
                    </a:cubicBezTo>
                    <a:cubicBezTo>
                      <a:pt x="1743187" y="194278"/>
                      <a:pt x="2218913" y="119722"/>
                      <a:pt x="2328934" y="20610"/>
                    </a:cubicBezTo>
                    <a:close/>
                  </a:path>
                </a:pathLst>
              </a:custGeom>
              <a:solidFill>
                <a:srgbClr val="A07C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" name="Freeform: Shape 36">
              <a:extLst>
                <a:ext uri="{FF2B5EF4-FFF2-40B4-BE49-F238E27FC236}">
                  <a16:creationId xmlns:a16="http://schemas.microsoft.com/office/drawing/2014/main" id="{67268493-C204-8245-9753-DDD918C00810}"/>
                </a:ext>
              </a:extLst>
            </p:cNvPr>
            <p:cNvSpPr/>
            <p:nvPr/>
          </p:nvSpPr>
          <p:spPr>
            <a:xfrm>
              <a:off x="5363012" y="4280390"/>
              <a:ext cx="1454138" cy="439480"/>
            </a:xfrm>
            <a:custGeom>
              <a:avLst/>
              <a:gdLst>
                <a:gd name="connsiteX0" fmla="*/ 1454139 w 1454139"/>
                <a:gd name="connsiteY0" fmla="*/ 0 h 439480"/>
                <a:gd name="connsiteX1" fmla="*/ 1288540 w 1454139"/>
                <a:gd name="connsiteY1" fmla="*/ 439480 h 439480"/>
                <a:gd name="connsiteX2" fmla="*/ 1278194 w 1454139"/>
                <a:gd name="connsiteY2" fmla="*/ 406128 h 439480"/>
                <a:gd name="connsiteX3" fmla="*/ 727069 w 1454139"/>
                <a:gd name="connsiteY3" fmla="*/ 260149 h 439480"/>
                <a:gd name="connsiteX4" fmla="*/ 175944 w 1454139"/>
                <a:gd name="connsiteY4" fmla="*/ 406128 h 439480"/>
                <a:gd name="connsiteX5" fmla="*/ 165599 w 1454139"/>
                <a:gd name="connsiteY5" fmla="*/ 439480 h 439480"/>
                <a:gd name="connsiteX6" fmla="*/ 0 w 1454139"/>
                <a:gd name="connsiteY6" fmla="*/ 4 h 439480"/>
                <a:gd name="connsiteX7" fmla="*/ 4669 w 1454139"/>
                <a:gd name="connsiteY7" fmla="*/ 5124 h 439480"/>
                <a:gd name="connsiteX8" fmla="*/ 727068 w 1454139"/>
                <a:gd name="connsiteY8" fmla="*/ 168112 h 439480"/>
                <a:gd name="connsiteX9" fmla="*/ 1449467 w 1454139"/>
                <a:gd name="connsiteY9" fmla="*/ 5124 h 439480"/>
                <a:gd name="connsiteX10" fmla="*/ 1454139 w 1454139"/>
                <a:gd name="connsiteY10" fmla="*/ 0 h 43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4139" h="439480">
                  <a:moveTo>
                    <a:pt x="1454139" y="0"/>
                  </a:moveTo>
                  <a:lnTo>
                    <a:pt x="1288540" y="439480"/>
                  </a:lnTo>
                  <a:lnTo>
                    <a:pt x="1278194" y="406128"/>
                  </a:lnTo>
                  <a:cubicBezTo>
                    <a:pt x="1225738" y="322818"/>
                    <a:pt x="998923" y="260149"/>
                    <a:pt x="727069" y="260149"/>
                  </a:cubicBezTo>
                  <a:cubicBezTo>
                    <a:pt x="455215" y="260149"/>
                    <a:pt x="228400" y="322818"/>
                    <a:pt x="175944" y="406128"/>
                  </a:cubicBezTo>
                  <a:lnTo>
                    <a:pt x="165599" y="439480"/>
                  </a:lnTo>
                  <a:lnTo>
                    <a:pt x="0" y="4"/>
                  </a:lnTo>
                  <a:lnTo>
                    <a:pt x="4669" y="5124"/>
                  </a:lnTo>
                  <a:cubicBezTo>
                    <a:pt x="123688" y="100905"/>
                    <a:pt x="402320" y="168112"/>
                    <a:pt x="727068" y="168112"/>
                  </a:cubicBezTo>
                  <a:cubicBezTo>
                    <a:pt x="1051816" y="168112"/>
                    <a:pt x="1330448" y="100905"/>
                    <a:pt x="1449467" y="5124"/>
                  </a:cubicBezTo>
                  <a:lnTo>
                    <a:pt x="1454139" y="0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3" name="Group 50">
              <a:extLst>
                <a:ext uri="{FF2B5EF4-FFF2-40B4-BE49-F238E27FC236}">
                  <a16:creationId xmlns:a16="http://schemas.microsoft.com/office/drawing/2014/main" id="{DD6B9F48-E335-E5E9-C804-2C2998A8CDCC}"/>
                </a:ext>
              </a:extLst>
            </p:cNvPr>
            <p:cNvGrpSpPr/>
            <p:nvPr/>
          </p:nvGrpSpPr>
          <p:grpSpPr>
            <a:xfrm>
              <a:off x="5528613" y="4540538"/>
              <a:ext cx="1122941" cy="1539231"/>
              <a:chOff x="5528613" y="4540538"/>
              <a:chExt cx="1122941" cy="1539231"/>
            </a:xfrm>
          </p:grpSpPr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45A7BE23-6B82-62D4-000C-7A5C709E9EC3}"/>
                  </a:ext>
                </a:extLst>
              </p:cNvPr>
              <p:cNvSpPr/>
              <p:nvPr/>
            </p:nvSpPr>
            <p:spPr>
              <a:xfrm>
                <a:off x="5528613" y="4540538"/>
                <a:ext cx="1122941" cy="365648"/>
              </a:xfrm>
              <a:custGeom>
                <a:avLst/>
                <a:gdLst>
                  <a:gd name="connsiteX0" fmla="*/ 561470 w 1122941"/>
                  <a:gd name="connsiteY0" fmla="*/ 0 h 365648"/>
                  <a:gd name="connsiteX1" fmla="*/ 1112595 w 1122941"/>
                  <a:gd name="connsiteY1" fmla="*/ 145979 h 365648"/>
                  <a:gd name="connsiteX2" fmla="*/ 1122941 w 1122941"/>
                  <a:gd name="connsiteY2" fmla="*/ 179331 h 365648"/>
                  <a:gd name="connsiteX3" fmla="*/ 1104578 w 1122941"/>
                  <a:gd name="connsiteY3" fmla="*/ 228063 h 365648"/>
                  <a:gd name="connsiteX4" fmla="*/ 1079816 w 1122941"/>
                  <a:gd name="connsiteY4" fmla="*/ 253987 h 365648"/>
                  <a:gd name="connsiteX5" fmla="*/ 561470 w 1122941"/>
                  <a:gd name="connsiteY5" fmla="*/ 365648 h 365648"/>
                  <a:gd name="connsiteX6" fmla="*/ 43124 w 1122941"/>
                  <a:gd name="connsiteY6" fmla="*/ 253987 h 365648"/>
                  <a:gd name="connsiteX7" fmla="*/ 18363 w 1122941"/>
                  <a:gd name="connsiteY7" fmla="*/ 228063 h 365648"/>
                  <a:gd name="connsiteX8" fmla="*/ 0 w 1122941"/>
                  <a:gd name="connsiteY8" fmla="*/ 179331 h 365648"/>
                  <a:gd name="connsiteX9" fmla="*/ 10345 w 1122941"/>
                  <a:gd name="connsiteY9" fmla="*/ 145979 h 365648"/>
                  <a:gd name="connsiteX10" fmla="*/ 561470 w 1122941"/>
                  <a:gd name="connsiteY10" fmla="*/ 0 h 36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2941" h="365648">
                    <a:moveTo>
                      <a:pt x="561470" y="0"/>
                    </a:moveTo>
                    <a:cubicBezTo>
                      <a:pt x="833324" y="0"/>
                      <a:pt x="1060139" y="62669"/>
                      <a:pt x="1112595" y="145979"/>
                    </a:cubicBezTo>
                    <a:lnTo>
                      <a:pt x="1122941" y="179331"/>
                    </a:lnTo>
                    <a:lnTo>
                      <a:pt x="1104578" y="228063"/>
                    </a:lnTo>
                    <a:lnTo>
                      <a:pt x="1079816" y="253987"/>
                    </a:lnTo>
                    <a:cubicBezTo>
                      <a:pt x="994416" y="319606"/>
                      <a:pt x="794488" y="365648"/>
                      <a:pt x="561470" y="365648"/>
                    </a:cubicBezTo>
                    <a:cubicBezTo>
                      <a:pt x="328453" y="365648"/>
                      <a:pt x="128525" y="319606"/>
                      <a:pt x="43124" y="253987"/>
                    </a:cubicBezTo>
                    <a:lnTo>
                      <a:pt x="18363" y="228063"/>
                    </a:lnTo>
                    <a:lnTo>
                      <a:pt x="0" y="179331"/>
                    </a:lnTo>
                    <a:lnTo>
                      <a:pt x="10345" y="145979"/>
                    </a:lnTo>
                    <a:cubicBezTo>
                      <a:pt x="62801" y="62669"/>
                      <a:pt x="289616" y="0"/>
                      <a:pt x="56147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5" name="Freeform: Shape 37">
                <a:extLst>
                  <a:ext uri="{FF2B5EF4-FFF2-40B4-BE49-F238E27FC236}">
                    <a16:creationId xmlns:a16="http://schemas.microsoft.com/office/drawing/2014/main" id="{EEB81064-51C8-DD94-9DD1-F5F386EF2B76}"/>
                  </a:ext>
                </a:extLst>
              </p:cNvPr>
              <p:cNvSpPr/>
              <p:nvPr/>
            </p:nvSpPr>
            <p:spPr>
              <a:xfrm>
                <a:off x="5546976" y="4768599"/>
                <a:ext cx="1086214" cy="1311170"/>
              </a:xfrm>
              <a:custGeom>
                <a:avLst/>
                <a:gdLst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14762 w 1086215"/>
                  <a:gd name="connsiteY6" fmla="*/ 1239513 h 1311170"/>
                  <a:gd name="connsiteX7" fmla="*/ 543105 w 1086215"/>
                  <a:gd name="connsiteY7" fmla="*/ 1167856 h 1311170"/>
                  <a:gd name="connsiteX8" fmla="*/ 543105 w 1086215"/>
                  <a:gd name="connsiteY8" fmla="*/ 1167856 h 1311170"/>
                  <a:gd name="connsiteX9" fmla="*/ 570996 w 1086215"/>
                  <a:gd name="connsiteY9" fmla="*/ 1173487 h 1311170"/>
                  <a:gd name="connsiteX10" fmla="*/ 614761 w 1086215"/>
                  <a:gd name="connsiteY10" fmla="*/ 1239513 h 1311170"/>
                  <a:gd name="connsiteX11" fmla="*/ 609693 w 1086215"/>
                  <a:gd name="connsiteY11" fmla="*/ 1264620 h 1311170"/>
                  <a:gd name="connsiteX12" fmla="*/ 608026 w 1086215"/>
                  <a:gd name="connsiteY12" fmla="*/ 1269044 h 1311170"/>
                  <a:gd name="connsiteX13" fmla="*/ 593773 w 1086215"/>
                  <a:gd name="connsiteY13" fmla="*/ 1290182 h 1311170"/>
                  <a:gd name="connsiteX14" fmla="*/ 543104 w 1086215"/>
                  <a:gd name="connsiteY14" fmla="*/ 1311170 h 1311170"/>
                  <a:gd name="connsiteX15" fmla="*/ 492435 w 1086215"/>
                  <a:gd name="connsiteY15" fmla="*/ 1290182 h 1311170"/>
                  <a:gd name="connsiteX16" fmla="*/ 478192 w 1086215"/>
                  <a:gd name="connsiteY16" fmla="*/ 1269057 h 1311170"/>
                  <a:gd name="connsiteX17" fmla="*/ 476511 w 1086215"/>
                  <a:gd name="connsiteY17" fmla="*/ 1264596 h 1311170"/>
                  <a:gd name="connsiteX18" fmla="*/ 476510 w 1086215"/>
                  <a:gd name="connsiteY18" fmla="*/ 1264591 h 1311170"/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14762 w 1086215"/>
                  <a:gd name="connsiteY6" fmla="*/ 1239513 h 1311170"/>
                  <a:gd name="connsiteX7" fmla="*/ 543105 w 1086215"/>
                  <a:gd name="connsiteY7" fmla="*/ 1167856 h 1311170"/>
                  <a:gd name="connsiteX8" fmla="*/ 570996 w 1086215"/>
                  <a:gd name="connsiteY8" fmla="*/ 1173487 h 1311170"/>
                  <a:gd name="connsiteX9" fmla="*/ 614761 w 1086215"/>
                  <a:gd name="connsiteY9" fmla="*/ 1239513 h 1311170"/>
                  <a:gd name="connsiteX10" fmla="*/ 609693 w 1086215"/>
                  <a:gd name="connsiteY10" fmla="*/ 1264620 h 1311170"/>
                  <a:gd name="connsiteX11" fmla="*/ 608026 w 1086215"/>
                  <a:gd name="connsiteY11" fmla="*/ 1269044 h 1311170"/>
                  <a:gd name="connsiteX12" fmla="*/ 593773 w 1086215"/>
                  <a:gd name="connsiteY12" fmla="*/ 1290182 h 1311170"/>
                  <a:gd name="connsiteX13" fmla="*/ 543104 w 1086215"/>
                  <a:gd name="connsiteY13" fmla="*/ 1311170 h 1311170"/>
                  <a:gd name="connsiteX14" fmla="*/ 492435 w 1086215"/>
                  <a:gd name="connsiteY14" fmla="*/ 1290182 h 1311170"/>
                  <a:gd name="connsiteX15" fmla="*/ 478192 w 1086215"/>
                  <a:gd name="connsiteY15" fmla="*/ 1269057 h 1311170"/>
                  <a:gd name="connsiteX16" fmla="*/ 476511 w 1086215"/>
                  <a:gd name="connsiteY16" fmla="*/ 1264596 h 1311170"/>
                  <a:gd name="connsiteX17" fmla="*/ 476510 w 1086215"/>
                  <a:gd name="connsiteY17" fmla="*/ 1264591 h 1311170"/>
                  <a:gd name="connsiteX18" fmla="*/ 0 w 1086215"/>
                  <a:gd name="connsiteY18" fmla="*/ 0 h 1311170"/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14762 w 1086215"/>
                  <a:gd name="connsiteY6" fmla="*/ 1239513 h 1311170"/>
                  <a:gd name="connsiteX7" fmla="*/ 570996 w 1086215"/>
                  <a:gd name="connsiteY7" fmla="*/ 1173487 h 1311170"/>
                  <a:gd name="connsiteX8" fmla="*/ 614761 w 1086215"/>
                  <a:gd name="connsiteY8" fmla="*/ 1239513 h 1311170"/>
                  <a:gd name="connsiteX9" fmla="*/ 609693 w 1086215"/>
                  <a:gd name="connsiteY9" fmla="*/ 1264620 h 1311170"/>
                  <a:gd name="connsiteX10" fmla="*/ 608026 w 1086215"/>
                  <a:gd name="connsiteY10" fmla="*/ 1269044 h 1311170"/>
                  <a:gd name="connsiteX11" fmla="*/ 593773 w 1086215"/>
                  <a:gd name="connsiteY11" fmla="*/ 1290182 h 1311170"/>
                  <a:gd name="connsiteX12" fmla="*/ 543104 w 1086215"/>
                  <a:gd name="connsiteY12" fmla="*/ 1311170 h 1311170"/>
                  <a:gd name="connsiteX13" fmla="*/ 492435 w 1086215"/>
                  <a:gd name="connsiteY13" fmla="*/ 1290182 h 1311170"/>
                  <a:gd name="connsiteX14" fmla="*/ 478192 w 1086215"/>
                  <a:gd name="connsiteY14" fmla="*/ 1269057 h 1311170"/>
                  <a:gd name="connsiteX15" fmla="*/ 476511 w 1086215"/>
                  <a:gd name="connsiteY15" fmla="*/ 1264596 h 1311170"/>
                  <a:gd name="connsiteX16" fmla="*/ 476510 w 1086215"/>
                  <a:gd name="connsiteY16" fmla="*/ 1264591 h 1311170"/>
                  <a:gd name="connsiteX17" fmla="*/ 0 w 1086215"/>
                  <a:gd name="connsiteY17" fmla="*/ 0 h 1311170"/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14762 w 1086215"/>
                  <a:gd name="connsiteY6" fmla="*/ 1239513 h 1311170"/>
                  <a:gd name="connsiteX7" fmla="*/ 614761 w 1086215"/>
                  <a:gd name="connsiteY7" fmla="*/ 1239513 h 1311170"/>
                  <a:gd name="connsiteX8" fmla="*/ 609693 w 1086215"/>
                  <a:gd name="connsiteY8" fmla="*/ 1264620 h 1311170"/>
                  <a:gd name="connsiteX9" fmla="*/ 608026 w 1086215"/>
                  <a:gd name="connsiteY9" fmla="*/ 1269044 h 1311170"/>
                  <a:gd name="connsiteX10" fmla="*/ 593773 w 1086215"/>
                  <a:gd name="connsiteY10" fmla="*/ 1290182 h 1311170"/>
                  <a:gd name="connsiteX11" fmla="*/ 543104 w 1086215"/>
                  <a:gd name="connsiteY11" fmla="*/ 1311170 h 1311170"/>
                  <a:gd name="connsiteX12" fmla="*/ 492435 w 1086215"/>
                  <a:gd name="connsiteY12" fmla="*/ 1290182 h 1311170"/>
                  <a:gd name="connsiteX13" fmla="*/ 478192 w 1086215"/>
                  <a:gd name="connsiteY13" fmla="*/ 1269057 h 1311170"/>
                  <a:gd name="connsiteX14" fmla="*/ 476511 w 1086215"/>
                  <a:gd name="connsiteY14" fmla="*/ 1264596 h 1311170"/>
                  <a:gd name="connsiteX15" fmla="*/ 476510 w 1086215"/>
                  <a:gd name="connsiteY15" fmla="*/ 1264591 h 1311170"/>
                  <a:gd name="connsiteX16" fmla="*/ 0 w 1086215"/>
                  <a:gd name="connsiteY16" fmla="*/ 0 h 1311170"/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14762 w 1086215"/>
                  <a:gd name="connsiteY6" fmla="*/ 1239513 h 1311170"/>
                  <a:gd name="connsiteX7" fmla="*/ 609693 w 1086215"/>
                  <a:gd name="connsiteY7" fmla="*/ 1264620 h 1311170"/>
                  <a:gd name="connsiteX8" fmla="*/ 608026 w 1086215"/>
                  <a:gd name="connsiteY8" fmla="*/ 1269044 h 1311170"/>
                  <a:gd name="connsiteX9" fmla="*/ 593773 w 1086215"/>
                  <a:gd name="connsiteY9" fmla="*/ 1290182 h 1311170"/>
                  <a:gd name="connsiteX10" fmla="*/ 543104 w 1086215"/>
                  <a:gd name="connsiteY10" fmla="*/ 1311170 h 1311170"/>
                  <a:gd name="connsiteX11" fmla="*/ 492435 w 1086215"/>
                  <a:gd name="connsiteY11" fmla="*/ 1290182 h 1311170"/>
                  <a:gd name="connsiteX12" fmla="*/ 478192 w 1086215"/>
                  <a:gd name="connsiteY12" fmla="*/ 1269057 h 1311170"/>
                  <a:gd name="connsiteX13" fmla="*/ 476511 w 1086215"/>
                  <a:gd name="connsiteY13" fmla="*/ 1264596 h 1311170"/>
                  <a:gd name="connsiteX14" fmla="*/ 476510 w 1086215"/>
                  <a:gd name="connsiteY14" fmla="*/ 1264591 h 1311170"/>
                  <a:gd name="connsiteX15" fmla="*/ 0 w 1086215"/>
                  <a:gd name="connsiteY15" fmla="*/ 0 h 1311170"/>
                  <a:gd name="connsiteX0" fmla="*/ 0 w 1086215"/>
                  <a:gd name="connsiteY0" fmla="*/ 0 h 1311170"/>
                  <a:gd name="connsiteX1" fmla="*/ 24761 w 1086215"/>
                  <a:gd name="connsiteY1" fmla="*/ 25924 h 1311170"/>
                  <a:gd name="connsiteX2" fmla="*/ 543107 w 1086215"/>
                  <a:gd name="connsiteY2" fmla="*/ 137585 h 1311170"/>
                  <a:gd name="connsiteX3" fmla="*/ 1061453 w 1086215"/>
                  <a:gd name="connsiteY3" fmla="*/ 25924 h 1311170"/>
                  <a:gd name="connsiteX4" fmla="*/ 1086215 w 1086215"/>
                  <a:gd name="connsiteY4" fmla="*/ 0 h 1311170"/>
                  <a:gd name="connsiteX5" fmla="*/ 609694 w 1086215"/>
                  <a:gd name="connsiteY5" fmla="*/ 1264620 h 1311170"/>
                  <a:gd name="connsiteX6" fmla="*/ 609693 w 1086215"/>
                  <a:gd name="connsiteY6" fmla="*/ 1264620 h 1311170"/>
                  <a:gd name="connsiteX7" fmla="*/ 608026 w 1086215"/>
                  <a:gd name="connsiteY7" fmla="*/ 1269044 h 1311170"/>
                  <a:gd name="connsiteX8" fmla="*/ 593773 w 1086215"/>
                  <a:gd name="connsiteY8" fmla="*/ 1290182 h 1311170"/>
                  <a:gd name="connsiteX9" fmla="*/ 543104 w 1086215"/>
                  <a:gd name="connsiteY9" fmla="*/ 1311170 h 1311170"/>
                  <a:gd name="connsiteX10" fmla="*/ 492435 w 1086215"/>
                  <a:gd name="connsiteY10" fmla="*/ 1290182 h 1311170"/>
                  <a:gd name="connsiteX11" fmla="*/ 478192 w 1086215"/>
                  <a:gd name="connsiteY11" fmla="*/ 1269057 h 1311170"/>
                  <a:gd name="connsiteX12" fmla="*/ 476511 w 1086215"/>
                  <a:gd name="connsiteY12" fmla="*/ 1264596 h 1311170"/>
                  <a:gd name="connsiteX13" fmla="*/ 476510 w 1086215"/>
                  <a:gd name="connsiteY13" fmla="*/ 1264591 h 1311170"/>
                  <a:gd name="connsiteX14" fmla="*/ 0 w 1086215"/>
                  <a:gd name="connsiteY14" fmla="*/ 0 h 13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86215" h="1311170">
                    <a:moveTo>
                      <a:pt x="0" y="0"/>
                    </a:moveTo>
                    <a:lnTo>
                      <a:pt x="24761" y="25924"/>
                    </a:lnTo>
                    <a:cubicBezTo>
                      <a:pt x="110162" y="91543"/>
                      <a:pt x="310090" y="137585"/>
                      <a:pt x="543107" y="137585"/>
                    </a:cubicBezTo>
                    <a:cubicBezTo>
                      <a:pt x="776125" y="137585"/>
                      <a:pt x="976053" y="91543"/>
                      <a:pt x="1061453" y="25924"/>
                    </a:cubicBezTo>
                    <a:lnTo>
                      <a:pt x="1086215" y="0"/>
                    </a:lnTo>
                    <a:lnTo>
                      <a:pt x="609694" y="1264620"/>
                    </a:lnTo>
                    <a:lnTo>
                      <a:pt x="609693" y="1264620"/>
                    </a:lnTo>
                    <a:lnTo>
                      <a:pt x="608026" y="1269044"/>
                    </a:lnTo>
                    <a:lnTo>
                      <a:pt x="593773" y="1290182"/>
                    </a:lnTo>
                    <a:cubicBezTo>
                      <a:pt x="580806" y="1303150"/>
                      <a:pt x="562892" y="1311170"/>
                      <a:pt x="543104" y="1311170"/>
                    </a:cubicBezTo>
                    <a:cubicBezTo>
                      <a:pt x="523317" y="1311170"/>
                      <a:pt x="505402" y="1303150"/>
                      <a:pt x="492435" y="1290182"/>
                    </a:cubicBezTo>
                    <a:lnTo>
                      <a:pt x="478192" y="1269057"/>
                    </a:lnTo>
                    <a:lnTo>
                      <a:pt x="476511" y="1264596"/>
                    </a:lnTo>
                    <a:cubicBezTo>
                      <a:pt x="476511" y="1264594"/>
                      <a:pt x="476510" y="1264593"/>
                      <a:pt x="476510" y="12645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</p:grpSp>
      </p:grpSp>
      <p:grpSp>
        <p:nvGrpSpPr>
          <p:cNvPr id="39" name="Group 80">
            <a:extLst>
              <a:ext uri="{FF2B5EF4-FFF2-40B4-BE49-F238E27FC236}">
                <a16:creationId xmlns:a16="http://schemas.microsoft.com/office/drawing/2014/main" id="{A90EE4EB-17D1-2D82-D440-720337758828}"/>
              </a:ext>
            </a:extLst>
          </p:cNvPr>
          <p:cNvGrpSpPr/>
          <p:nvPr/>
        </p:nvGrpSpPr>
        <p:grpSpPr>
          <a:xfrm rot="10800000">
            <a:off x="2252790" y="5550839"/>
            <a:ext cx="1341011" cy="88298"/>
            <a:chOff x="3481026" y="2057938"/>
            <a:chExt cx="1788014" cy="117731"/>
          </a:xfrm>
          <a:solidFill>
            <a:schemeClr val="tx1"/>
          </a:solidFill>
        </p:grpSpPr>
        <p:cxnSp>
          <p:nvCxnSpPr>
            <p:cNvPr id="41" name="Straight Arrow Connector 82">
              <a:extLst>
                <a:ext uri="{FF2B5EF4-FFF2-40B4-BE49-F238E27FC236}">
                  <a16:creationId xmlns:a16="http://schemas.microsoft.com/office/drawing/2014/main" id="{15BD322F-D33A-5865-CE06-8DFD16B98490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3481026" y="2116804"/>
              <a:ext cx="167028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83">
              <a:extLst>
                <a:ext uri="{FF2B5EF4-FFF2-40B4-BE49-F238E27FC236}">
                  <a16:creationId xmlns:a16="http://schemas.microsoft.com/office/drawing/2014/main" id="{12117E31-270C-82E1-97B5-6CBED6E38572}"/>
                </a:ext>
              </a:extLst>
            </p:cNvPr>
            <p:cNvSpPr/>
            <p:nvPr/>
          </p:nvSpPr>
          <p:spPr>
            <a:xfrm>
              <a:off x="5151309" y="2057938"/>
              <a:ext cx="117731" cy="1177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2" name="Group 80">
            <a:extLst>
              <a:ext uri="{FF2B5EF4-FFF2-40B4-BE49-F238E27FC236}">
                <a16:creationId xmlns:a16="http://schemas.microsoft.com/office/drawing/2014/main" id="{3770DD8F-EFA5-7E75-F93E-71940122DE03}"/>
              </a:ext>
            </a:extLst>
          </p:cNvPr>
          <p:cNvGrpSpPr/>
          <p:nvPr/>
        </p:nvGrpSpPr>
        <p:grpSpPr>
          <a:xfrm rot="10800000">
            <a:off x="2530047" y="4367099"/>
            <a:ext cx="1429309" cy="88298"/>
            <a:chOff x="3363295" y="2057938"/>
            <a:chExt cx="1905745" cy="117731"/>
          </a:xfrm>
          <a:solidFill>
            <a:schemeClr val="tx1"/>
          </a:solidFill>
        </p:grpSpPr>
        <p:sp>
          <p:nvSpPr>
            <p:cNvPr id="63" name="Oval 81">
              <a:extLst>
                <a:ext uri="{FF2B5EF4-FFF2-40B4-BE49-F238E27FC236}">
                  <a16:creationId xmlns:a16="http://schemas.microsoft.com/office/drawing/2014/main" id="{EF64282E-E222-6695-A137-58AEDB35F493}"/>
                </a:ext>
              </a:extLst>
            </p:cNvPr>
            <p:cNvSpPr/>
            <p:nvPr/>
          </p:nvSpPr>
          <p:spPr>
            <a:xfrm>
              <a:off x="3363295" y="2057938"/>
              <a:ext cx="117731" cy="1177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4" name="Straight Arrow Connector 82">
              <a:extLst>
                <a:ext uri="{FF2B5EF4-FFF2-40B4-BE49-F238E27FC236}">
                  <a16:creationId xmlns:a16="http://schemas.microsoft.com/office/drawing/2014/main" id="{5DF918F6-8C39-9187-15AF-7E26ECD6508C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>
              <a:off x="3481026" y="2116804"/>
              <a:ext cx="167028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83">
              <a:extLst>
                <a:ext uri="{FF2B5EF4-FFF2-40B4-BE49-F238E27FC236}">
                  <a16:creationId xmlns:a16="http://schemas.microsoft.com/office/drawing/2014/main" id="{BEB88193-B567-75EB-24CE-F7A048B008CB}"/>
                </a:ext>
              </a:extLst>
            </p:cNvPr>
            <p:cNvSpPr/>
            <p:nvPr/>
          </p:nvSpPr>
          <p:spPr>
            <a:xfrm>
              <a:off x="5151309" y="2057938"/>
              <a:ext cx="117731" cy="1177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6" name="Group 80">
            <a:extLst>
              <a:ext uri="{FF2B5EF4-FFF2-40B4-BE49-F238E27FC236}">
                <a16:creationId xmlns:a16="http://schemas.microsoft.com/office/drawing/2014/main" id="{12DB67B9-9846-874C-4B08-E0F2F22504E5}"/>
              </a:ext>
            </a:extLst>
          </p:cNvPr>
          <p:cNvGrpSpPr/>
          <p:nvPr/>
        </p:nvGrpSpPr>
        <p:grpSpPr>
          <a:xfrm rot="10800000">
            <a:off x="2777374" y="3117833"/>
            <a:ext cx="959992" cy="88298"/>
            <a:chOff x="3989049" y="2057938"/>
            <a:chExt cx="1279991" cy="117731"/>
          </a:xfrm>
          <a:solidFill>
            <a:schemeClr val="tx1"/>
          </a:solidFill>
        </p:grpSpPr>
        <p:cxnSp>
          <p:nvCxnSpPr>
            <p:cNvPr id="68" name="Straight Arrow Connector 82">
              <a:extLst>
                <a:ext uri="{FF2B5EF4-FFF2-40B4-BE49-F238E27FC236}">
                  <a16:creationId xmlns:a16="http://schemas.microsoft.com/office/drawing/2014/main" id="{5C4FC6AA-C0A6-7E5B-94E3-07FF16EF77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89049" y="2113405"/>
              <a:ext cx="1162261" cy="340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83">
              <a:extLst>
                <a:ext uri="{FF2B5EF4-FFF2-40B4-BE49-F238E27FC236}">
                  <a16:creationId xmlns:a16="http://schemas.microsoft.com/office/drawing/2014/main" id="{E54464EA-217C-E8FE-F9BD-DF6D85F5923E}"/>
                </a:ext>
              </a:extLst>
            </p:cNvPr>
            <p:cNvSpPr/>
            <p:nvPr/>
          </p:nvSpPr>
          <p:spPr>
            <a:xfrm>
              <a:off x="5151309" y="2057938"/>
              <a:ext cx="117731" cy="1177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0" name="圖片 69" descr="Figma's new icon">
            <a:extLst>
              <a:ext uri="{FF2B5EF4-FFF2-40B4-BE49-F238E27FC236}">
                <a16:creationId xmlns:a16="http://schemas.microsoft.com/office/drawing/2014/main" id="{776D8DB8-A428-074A-36A2-198851BBD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1124">
            <a:off x="2916208" y="2440452"/>
            <a:ext cx="356489" cy="35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圖片 70" descr="MySQL icon PNG and SVG Vector Free Download">
            <a:extLst>
              <a:ext uri="{FF2B5EF4-FFF2-40B4-BE49-F238E27FC236}">
                <a16:creationId xmlns:a16="http://schemas.microsoft.com/office/drawing/2014/main" id="{9D3369FA-1860-8654-0173-7D5A4E310F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81" y="2390824"/>
            <a:ext cx="728877" cy="49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C3AF296E-FD9F-461C-E6DD-DF9F828586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2150">
            <a:off x="3071772" y="1417228"/>
            <a:ext cx="428451" cy="6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圖片 83" descr="C#&quot; Icon - Download for free – Iconduck">
            <a:extLst>
              <a:ext uri="{FF2B5EF4-FFF2-40B4-BE49-F238E27FC236}">
                <a16:creationId xmlns:a16="http://schemas.microsoft.com/office/drawing/2014/main" id="{806F508F-669B-4BB2-A340-366B94FD3A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4028">
            <a:off x="1424981" y="2035942"/>
            <a:ext cx="381840" cy="4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E0504B44-02C0-3114-706C-382331EC0C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32" y="1375199"/>
            <a:ext cx="1033743" cy="515894"/>
          </a:xfrm>
          <a:prstGeom prst="rect">
            <a:avLst/>
          </a:prstGeom>
        </p:spPr>
      </p:pic>
      <p:sp>
        <p:nvSpPr>
          <p:cNvPr id="91" name="文字方塊 90">
            <a:extLst>
              <a:ext uri="{FF2B5EF4-FFF2-40B4-BE49-F238E27FC236}">
                <a16:creationId xmlns:a16="http://schemas.microsoft.com/office/drawing/2014/main" id="{A282B3CD-B835-5FBD-FC28-15C60DF620EA}"/>
              </a:ext>
            </a:extLst>
          </p:cNvPr>
          <p:cNvSpPr txBox="1"/>
          <p:nvPr/>
        </p:nvSpPr>
        <p:spPr>
          <a:xfrm>
            <a:off x="1815168" y="5776120"/>
            <a:ext cx="6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前端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5D9F8-F5CA-2DCD-E945-5C4536D0A73C}"/>
              </a:ext>
            </a:extLst>
          </p:cNvPr>
          <p:cNvSpPr txBox="1"/>
          <p:nvPr/>
        </p:nvSpPr>
        <p:spPr>
          <a:xfrm>
            <a:off x="1639000" y="4497916"/>
            <a:ext cx="104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後端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7397DABA-9FE6-DC31-E0CD-FAC339559AB9}"/>
              </a:ext>
            </a:extLst>
          </p:cNvPr>
          <p:cNvSpPr txBox="1"/>
          <p:nvPr/>
        </p:nvSpPr>
        <p:spPr>
          <a:xfrm>
            <a:off x="1301276" y="3280019"/>
            <a:ext cx="170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測試環境</a:t>
            </a:r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29F5FB78-C75E-0B17-71AD-AAC1FF1C53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479" t="4201" r="28005" b="28189"/>
          <a:stretch/>
        </p:blipFill>
        <p:spPr>
          <a:xfrm rot="1111739">
            <a:off x="2511630" y="1843231"/>
            <a:ext cx="393085" cy="672556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9521DE8A-B88C-A1E4-2D40-1438D118C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18550">
            <a:off x="846472" y="1336962"/>
            <a:ext cx="492415" cy="762332"/>
          </a:xfrm>
          <a:prstGeom prst="rect">
            <a:avLst/>
          </a:prstGeom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2CE94281-A3D6-77B9-28CF-76ECCF3EE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53194">
            <a:off x="1164040" y="2451765"/>
            <a:ext cx="480195" cy="480195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D551B289-F0A9-03BB-32B8-1ED9F5E2AC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187" y="5685643"/>
            <a:ext cx="811701" cy="405083"/>
          </a:xfrm>
          <a:prstGeom prst="rect">
            <a:avLst/>
          </a:prstGeom>
        </p:spPr>
      </p:pic>
      <p:pic>
        <p:nvPicPr>
          <p:cNvPr id="100" name="圖片 99" descr="Figma's new icon">
            <a:extLst>
              <a:ext uri="{FF2B5EF4-FFF2-40B4-BE49-F238E27FC236}">
                <a16:creationId xmlns:a16="http://schemas.microsoft.com/office/drawing/2014/main" id="{26F9B810-D393-EA45-4A23-DEBDDBD7E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32" y="6163352"/>
            <a:ext cx="339563" cy="33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424CC088-DE26-E043-A451-88E65678BE39}"/>
              </a:ext>
            </a:extLst>
          </p:cNvPr>
          <p:cNvSpPr txBox="1"/>
          <p:nvPr/>
        </p:nvSpPr>
        <p:spPr>
          <a:xfrm>
            <a:off x="4407023" y="5714254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</a:t>
            </a:r>
            <a:endParaRPr kumimoji="1"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06EF2215-E807-85D1-E521-3886665992AE}"/>
              </a:ext>
            </a:extLst>
          </p:cNvPr>
          <p:cNvSpPr txBox="1"/>
          <p:nvPr/>
        </p:nvSpPr>
        <p:spPr>
          <a:xfrm>
            <a:off x="4409341" y="6157902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</a:t>
            </a:r>
            <a:endParaRPr kumimoji="1"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7A458F71-C29D-6D5C-D4E6-AAE83718950C}"/>
              </a:ext>
            </a:extLst>
          </p:cNvPr>
          <p:cNvSpPr txBox="1"/>
          <p:nvPr/>
        </p:nvSpPr>
        <p:spPr>
          <a:xfrm>
            <a:off x="5513926" y="5736039"/>
            <a:ext cx="186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HTML + CSS + JS</a:t>
            </a:r>
            <a:endParaRPr kumimoji="1" lang="zh-TW" altLang="en-US" b="1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C7C89D2-8BF8-9056-0A52-511B20833E3A}"/>
              </a:ext>
            </a:extLst>
          </p:cNvPr>
          <p:cNvSpPr txBox="1"/>
          <p:nvPr/>
        </p:nvSpPr>
        <p:spPr>
          <a:xfrm>
            <a:off x="5103581" y="6145804"/>
            <a:ext cx="7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Figma</a:t>
            </a:r>
            <a:endParaRPr kumimoji="1" lang="zh-TW" altLang="en-US" b="1" dirty="0"/>
          </a:p>
        </p:txBody>
      </p:sp>
      <p:sp>
        <p:nvSpPr>
          <p:cNvPr id="129" name="圓角矩形 128">
            <a:extLst>
              <a:ext uri="{FF2B5EF4-FFF2-40B4-BE49-F238E27FC236}">
                <a16:creationId xmlns:a16="http://schemas.microsoft.com/office/drawing/2014/main" id="{6FDF811D-9405-0885-2136-4A5BA46F709E}"/>
              </a:ext>
            </a:extLst>
          </p:cNvPr>
          <p:cNvSpPr/>
          <p:nvPr/>
        </p:nvSpPr>
        <p:spPr>
          <a:xfrm>
            <a:off x="7289857" y="5749656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圓角矩形 129">
            <a:extLst>
              <a:ext uri="{FF2B5EF4-FFF2-40B4-BE49-F238E27FC236}">
                <a16:creationId xmlns:a16="http://schemas.microsoft.com/office/drawing/2014/main" id="{15CFC8DA-443F-3F89-08C6-21D074EF0D5B}"/>
              </a:ext>
            </a:extLst>
          </p:cNvPr>
          <p:cNvSpPr/>
          <p:nvPr/>
        </p:nvSpPr>
        <p:spPr>
          <a:xfrm>
            <a:off x="7285885" y="6161514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D92112B-439C-6EA4-EC77-656452A51B4C}"/>
              </a:ext>
            </a:extLst>
          </p:cNvPr>
          <p:cNvSpPr txBox="1"/>
          <p:nvPr/>
        </p:nvSpPr>
        <p:spPr>
          <a:xfrm>
            <a:off x="7737879" y="5750143"/>
            <a:ext cx="309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編譯網站，提供網站介面與互動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B108A442-0061-CF0D-FBDC-96132925F37C}"/>
              </a:ext>
            </a:extLst>
          </p:cNvPr>
          <p:cNvSpPr txBox="1"/>
          <p:nvPr/>
        </p:nvSpPr>
        <p:spPr>
          <a:xfrm>
            <a:off x="8502880" y="6163864"/>
            <a:ext cx="2207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設計網站草圖</a:t>
            </a:r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9974F800-7E4E-E8F0-5CFC-735B89E09A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58" y="3728682"/>
            <a:ext cx="207952" cy="32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圖片 97" descr="C#&quot; Icon - Download for free – Iconduck">
            <a:extLst>
              <a:ext uri="{FF2B5EF4-FFF2-40B4-BE49-F238E27FC236}">
                <a16:creationId xmlns:a16="http://schemas.microsoft.com/office/drawing/2014/main" id="{7ED39323-AE9E-C640-EE3E-87E2363336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50" y="4155484"/>
            <a:ext cx="288298" cy="3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圖片 98" descr="MySQL icon PNG and SVG Vector Free Download">
            <a:extLst>
              <a:ext uri="{FF2B5EF4-FFF2-40B4-BE49-F238E27FC236}">
                <a16:creationId xmlns:a16="http://schemas.microsoft.com/office/drawing/2014/main" id="{785788A9-4CAA-1D05-BB56-C8B59C990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88" y="4586606"/>
            <a:ext cx="361590" cy="2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5FB8414-52B3-6CB0-E7CA-DC9516721151}"/>
              </a:ext>
            </a:extLst>
          </p:cNvPr>
          <p:cNvSpPr txBox="1"/>
          <p:nvPr/>
        </p:nvSpPr>
        <p:spPr>
          <a:xfrm>
            <a:off x="5036738" y="3705299"/>
            <a:ext cx="103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Solidity</a:t>
            </a:r>
            <a:endParaRPr kumimoji="1" lang="zh-TW" altLang="en-US" b="1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ED72AAE4-1AE6-1EB8-08FF-D40A25A927BA}"/>
              </a:ext>
            </a:extLst>
          </p:cNvPr>
          <p:cNvSpPr txBox="1"/>
          <p:nvPr/>
        </p:nvSpPr>
        <p:spPr>
          <a:xfrm>
            <a:off x="4375043" y="3705299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</a:t>
            </a:r>
            <a:endParaRPr kumimoji="1" lang="zh-TW" altLang="en-US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DDFBBF82-9703-938A-1EFA-089262822412}"/>
              </a:ext>
            </a:extLst>
          </p:cNvPr>
          <p:cNvSpPr txBox="1"/>
          <p:nvPr/>
        </p:nvSpPr>
        <p:spPr>
          <a:xfrm>
            <a:off x="4373934" y="4141742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</a:t>
            </a:r>
            <a:endParaRPr kumimoji="1" lang="zh-TW" altLang="en-US" dirty="0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AC8B740-A176-9D96-CBC1-9BB586749E51}"/>
              </a:ext>
            </a:extLst>
          </p:cNvPr>
          <p:cNvSpPr txBox="1"/>
          <p:nvPr/>
        </p:nvSpPr>
        <p:spPr>
          <a:xfrm>
            <a:off x="5043219" y="4165095"/>
            <a:ext cx="6609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900" b="1" dirty="0"/>
              <a:t>C#</a:t>
            </a:r>
            <a:endParaRPr kumimoji="1" lang="zh-TW" altLang="en-US" sz="1900" b="1" dirty="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672AC42D-7CDF-DECB-6301-984244447C77}"/>
              </a:ext>
            </a:extLst>
          </p:cNvPr>
          <p:cNvSpPr txBox="1"/>
          <p:nvPr/>
        </p:nvSpPr>
        <p:spPr>
          <a:xfrm>
            <a:off x="5056933" y="4558166"/>
            <a:ext cx="103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MySQL</a:t>
            </a:r>
            <a:endParaRPr kumimoji="1" lang="zh-TW" altLang="en-US" b="1" dirty="0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7196F78-B8A5-2B84-44D4-5881DE38B70B}"/>
              </a:ext>
            </a:extLst>
          </p:cNvPr>
          <p:cNvSpPr txBox="1"/>
          <p:nvPr/>
        </p:nvSpPr>
        <p:spPr>
          <a:xfrm>
            <a:off x="5811926" y="3736457"/>
            <a:ext cx="42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B025FCFE-ADCE-1DF3-BC71-488E64E7FF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479" t="4201" r="28005" b="28189"/>
          <a:stretch/>
        </p:blipFill>
        <p:spPr>
          <a:xfrm>
            <a:off x="6071467" y="3613676"/>
            <a:ext cx="290523" cy="497076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972FE39-C185-AE0B-90EB-62BA1292931C}"/>
              </a:ext>
            </a:extLst>
          </p:cNvPr>
          <p:cNvSpPr txBox="1"/>
          <p:nvPr/>
        </p:nvSpPr>
        <p:spPr>
          <a:xfrm>
            <a:off x="6351797" y="3717405"/>
            <a:ext cx="103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Remix</a:t>
            </a:r>
            <a:endParaRPr kumimoji="1" lang="zh-TW" altLang="en-US" b="1" dirty="0"/>
          </a:p>
        </p:txBody>
      </p:sp>
      <p:sp>
        <p:nvSpPr>
          <p:cNvPr id="133" name="圓角矩形 132">
            <a:extLst>
              <a:ext uri="{FF2B5EF4-FFF2-40B4-BE49-F238E27FC236}">
                <a16:creationId xmlns:a16="http://schemas.microsoft.com/office/drawing/2014/main" id="{AA326861-54E7-C38A-1F26-C71F14C47693}"/>
              </a:ext>
            </a:extLst>
          </p:cNvPr>
          <p:cNvSpPr/>
          <p:nvPr/>
        </p:nvSpPr>
        <p:spPr>
          <a:xfrm>
            <a:off x="7238822" y="3726643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B9A7C5D0-9BBB-93E8-305F-77AAE9415093}"/>
              </a:ext>
            </a:extLst>
          </p:cNvPr>
          <p:cNvSpPr txBox="1"/>
          <p:nvPr/>
        </p:nvSpPr>
        <p:spPr>
          <a:xfrm>
            <a:off x="7810176" y="3710883"/>
            <a:ext cx="299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編譯智能合約，規範網站功能</a:t>
            </a:r>
          </a:p>
        </p:txBody>
      </p:sp>
      <p:sp>
        <p:nvSpPr>
          <p:cNvPr id="135" name="圓角矩形 134">
            <a:extLst>
              <a:ext uri="{FF2B5EF4-FFF2-40B4-BE49-F238E27FC236}">
                <a16:creationId xmlns:a16="http://schemas.microsoft.com/office/drawing/2014/main" id="{159525E7-DB8A-6CFE-FC2D-EC68830DBDCE}"/>
              </a:ext>
            </a:extLst>
          </p:cNvPr>
          <p:cNvSpPr/>
          <p:nvPr/>
        </p:nvSpPr>
        <p:spPr>
          <a:xfrm>
            <a:off x="7234850" y="4189713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19DE5EC9-4D5E-7C72-B3DB-4D2F645FB83A}"/>
              </a:ext>
            </a:extLst>
          </p:cNvPr>
          <p:cNvSpPr txBox="1"/>
          <p:nvPr/>
        </p:nvSpPr>
        <p:spPr>
          <a:xfrm>
            <a:off x="8384329" y="4202486"/>
            <a:ext cx="299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編譯 </a:t>
            </a:r>
            <a:r>
              <a:rPr kumimoji="1" lang="en-US" altLang="zh-TW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與連接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C97219DD-6113-AB28-854C-467E826A27CE}"/>
              </a:ext>
            </a:extLst>
          </p:cNvPr>
          <p:cNvSpPr txBox="1"/>
          <p:nvPr/>
        </p:nvSpPr>
        <p:spPr>
          <a:xfrm>
            <a:off x="4381522" y="4538290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3.</a:t>
            </a:r>
            <a:endParaRPr kumimoji="1" lang="zh-TW" altLang="en-US" dirty="0"/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7D9B08CF-D6F0-D9C3-80A8-F0ABAD9673F3}"/>
              </a:ext>
            </a:extLst>
          </p:cNvPr>
          <p:cNvSpPr/>
          <p:nvPr/>
        </p:nvSpPr>
        <p:spPr>
          <a:xfrm>
            <a:off x="7234850" y="4593522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19A076A3-450E-D465-CF75-6E78F2CC0C49}"/>
              </a:ext>
            </a:extLst>
          </p:cNvPr>
          <p:cNvSpPr txBox="1"/>
          <p:nvPr/>
        </p:nvSpPr>
        <p:spPr>
          <a:xfrm>
            <a:off x="7234850" y="4587689"/>
            <a:ext cx="4022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創建資料庫，存取隱私資料與待處理資料</a:t>
            </a:r>
          </a:p>
        </p:txBody>
      </p:sp>
      <p:pic>
        <p:nvPicPr>
          <p:cNvPr id="118" name="圖片 117">
            <a:extLst>
              <a:ext uri="{FF2B5EF4-FFF2-40B4-BE49-F238E27FC236}">
                <a16:creationId xmlns:a16="http://schemas.microsoft.com/office/drawing/2014/main" id="{F1CF27D9-8FD4-A90D-2536-FC602C97E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099" y="1754652"/>
            <a:ext cx="321061" cy="497050"/>
          </a:xfrm>
          <a:prstGeom prst="rect">
            <a:avLst/>
          </a:prstGeom>
        </p:spPr>
      </p:pic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3F2EF10-F286-83C0-0A5A-9E2063F221A8}"/>
              </a:ext>
            </a:extLst>
          </p:cNvPr>
          <p:cNvSpPr txBox="1"/>
          <p:nvPr/>
        </p:nvSpPr>
        <p:spPr>
          <a:xfrm>
            <a:off x="4343518" y="1896493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</a:t>
            </a:r>
            <a:endParaRPr kumimoji="1" lang="zh-TW" altLang="en-US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1885DB0-8BBF-EB92-DCF1-018ACC9AB76C}"/>
              </a:ext>
            </a:extLst>
          </p:cNvPr>
          <p:cNvSpPr txBox="1"/>
          <p:nvPr/>
        </p:nvSpPr>
        <p:spPr>
          <a:xfrm>
            <a:off x="4344431" y="2383597"/>
            <a:ext cx="3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</a:t>
            </a:r>
            <a:endParaRPr kumimoji="1" lang="zh-TW" altLang="en-US" dirty="0"/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DACBB65-50A2-7E46-DBD2-E45A3CACDB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5965" y="2393543"/>
            <a:ext cx="369333" cy="369333"/>
          </a:xfrm>
          <a:prstGeom prst="rect">
            <a:avLst/>
          </a:prstGeom>
        </p:spPr>
      </p:pic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D379B80B-CED1-EDF5-ADB9-D25DFE6FF276}"/>
              </a:ext>
            </a:extLst>
          </p:cNvPr>
          <p:cNvSpPr txBox="1"/>
          <p:nvPr/>
        </p:nvSpPr>
        <p:spPr>
          <a:xfrm>
            <a:off x="5051567" y="1951980"/>
            <a:ext cx="110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Ganache</a:t>
            </a:r>
            <a:endParaRPr kumimoji="1" lang="zh-TW" altLang="en-US" b="1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9AE280B9-565D-FDA2-FB4B-F4504266B691}"/>
              </a:ext>
            </a:extLst>
          </p:cNvPr>
          <p:cNvSpPr txBox="1"/>
          <p:nvPr/>
        </p:nvSpPr>
        <p:spPr>
          <a:xfrm>
            <a:off x="5036365" y="2382393"/>
            <a:ext cx="131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/>
              <a:t>MetaMask</a:t>
            </a:r>
            <a:endParaRPr kumimoji="1" lang="zh-TW" altLang="en-US" b="1" dirty="0"/>
          </a:p>
        </p:txBody>
      </p:sp>
      <p:sp>
        <p:nvSpPr>
          <p:cNvPr id="140" name="圓角矩形 139">
            <a:extLst>
              <a:ext uri="{FF2B5EF4-FFF2-40B4-BE49-F238E27FC236}">
                <a16:creationId xmlns:a16="http://schemas.microsoft.com/office/drawing/2014/main" id="{F5907007-42DA-A468-91F8-8CD908DB1AC7}"/>
              </a:ext>
            </a:extLst>
          </p:cNvPr>
          <p:cNvSpPr/>
          <p:nvPr/>
        </p:nvSpPr>
        <p:spPr>
          <a:xfrm>
            <a:off x="7255792" y="1909119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FFA27A8-E876-E27C-881F-6EF9438A1A91}"/>
              </a:ext>
            </a:extLst>
          </p:cNvPr>
          <p:cNvSpPr txBox="1"/>
          <p:nvPr/>
        </p:nvSpPr>
        <p:spPr>
          <a:xfrm>
            <a:off x="7883218" y="1913245"/>
            <a:ext cx="299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創建多個位置帳戶提供使用</a:t>
            </a:r>
          </a:p>
        </p:txBody>
      </p:sp>
      <p:sp>
        <p:nvSpPr>
          <p:cNvPr id="142" name="圓角矩形 141">
            <a:extLst>
              <a:ext uri="{FF2B5EF4-FFF2-40B4-BE49-F238E27FC236}">
                <a16:creationId xmlns:a16="http://schemas.microsoft.com/office/drawing/2014/main" id="{594C7AF2-67F4-1445-C766-D2EA3F1F68DC}"/>
              </a:ext>
            </a:extLst>
          </p:cNvPr>
          <p:cNvSpPr/>
          <p:nvPr/>
        </p:nvSpPr>
        <p:spPr>
          <a:xfrm>
            <a:off x="7262985" y="2405545"/>
            <a:ext cx="3774433" cy="30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753771D6-E593-0769-660D-91C62A96D0F7}"/>
              </a:ext>
            </a:extLst>
          </p:cNvPr>
          <p:cNvSpPr txBox="1"/>
          <p:nvPr/>
        </p:nvSpPr>
        <p:spPr>
          <a:xfrm>
            <a:off x="7841251" y="2409671"/>
            <a:ext cx="299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管理位置錢包與連接位置帳號</a:t>
            </a:r>
          </a:p>
        </p:txBody>
      </p: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1911AFB1-66ED-5237-F10A-F6BEAA68499A}"/>
              </a:ext>
            </a:extLst>
          </p:cNvPr>
          <p:cNvGrpSpPr/>
          <p:nvPr/>
        </p:nvGrpSpPr>
        <p:grpSpPr>
          <a:xfrm>
            <a:off x="3730457" y="2472022"/>
            <a:ext cx="272824" cy="691234"/>
            <a:chOff x="3730457" y="2472022"/>
            <a:chExt cx="272824" cy="691234"/>
          </a:xfrm>
        </p:grpSpPr>
        <p:sp>
          <p:nvSpPr>
            <p:cNvPr id="152" name="Oval 81">
              <a:extLst>
                <a:ext uri="{FF2B5EF4-FFF2-40B4-BE49-F238E27FC236}">
                  <a16:creationId xmlns:a16="http://schemas.microsoft.com/office/drawing/2014/main" id="{F89DAC3C-B3CA-BB81-2136-A239CE9406A3}"/>
                </a:ext>
              </a:extLst>
            </p:cNvPr>
            <p:cNvSpPr/>
            <p:nvPr/>
          </p:nvSpPr>
          <p:spPr>
            <a:xfrm rot="10800000">
              <a:off x="3914983" y="2472022"/>
              <a:ext cx="88298" cy="88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191" name="Straight Arrow Connector 82">
              <a:extLst>
                <a:ext uri="{FF2B5EF4-FFF2-40B4-BE49-F238E27FC236}">
                  <a16:creationId xmlns:a16="http://schemas.microsoft.com/office/drawing/2014/main" id="{672CAA5A-C6EB-2081-651E-92AF4B6AA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0457" y="2586893"/>
              <a:ext cx="204198" cy="576363"/>
            </a:xfrm>
            <a:prstGeom prst="straightConnector1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E13968CA-E763-1AFD-D8B1-DD8853AA10D0}"/>
              </a:ext>
            </a:extLst>
          </p:cNvPr>
          <p:cNvGrpSpPr/>
          <p:nvPr/>
        </p:nvGrpSpPr>
        <p:grpSpPr>
          <a:xfrm>
            <a:off x="3584098" y="5590574"/>
            <a:ext cx="351151" cy="645907"/>
            <a:chOff x="3584098" y="5590574"/>
            <a:chExt cx="351151" cy="645907"/>
          </a:xfrm>
        </p:grpSpPr>
        <p:sp>
          <p:nvSpPr>
            <p:cNvPr id="159" name="Oval 81">
              <a:extLst>
                <a:ext uri="{FF2B5EF4-FFF2-40B4-BE49-F238E27FC236}">
                  <a16:creationId xmlns:a16="http://schemas.microsoft.com/office/drawing/2014/main" id="{60E3C8D3-7286-639C-7143-D848899AA45E}"/>
                </a:ext>
              </a:extLst>
            </p:cNvPr>
            <p:cNvSpPr/>
            <p:nvPr/>
          </p:nvSpPr>
          <p:spPr>
            <a:xfrm rot="10800000">
              <a:off x="3846951" y="6148183"/>
              <a:ext cx="88298" cy="88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202" name="Straight Arrow Connector 82">
              <a:extLst>
                <a:ext uri="{FF2B5EF4-FFF2-40B4-BE49-F238E27FC236}">
                  <a16:creationId xmlns:a16="http://schemas.microsoft.com/office/drawing/2014/main" id="{E74D30C4-58AD-0C32-5663-3B8F9D3F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4098" y="5590574"/>
              <a:ext cx="262853" cy="532307"/>
            </a:xfrm>
            <a:prstGeom prst="straightConnector1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EB61C283-5F6C-A59C-F4B3-EEF392337C8B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7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35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0EFA5F5D-E241-F146-1CFA-2C59972C1A24}"/>
              </a:ext>
            </a:extLst>
          </p:cNvPr>
          <p:cNvGrpSpPr/>
          <p:nvPr/>
        </p:nvGrpSpPr>
        <p:grpSpPr>
          <a:xfrm>
            <a:off x="-454758" y="-31204"/>
            <a:ext cx="1076748" cy="6920405"/>
            <a:chOff x="-454758" y="-31204"/>
            <a:chExt cx="1076748" cy="692040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36FD24A-E090-ECA0-5F7D-56025C6F2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687" r="89157"/>
            <a:stretch/>
          </p:blipFill>
          <p:spPr>
            <a:xfrm>
              <a:off x="-454758" y="-31204"/>
              <a:ext cx="1076748" cy="6920405"/>
            </a:xfrm>
            <a:prstGeom prst="rect">
              <a:avLst/>
            </a:prstGeom>
            <a:solidFill>
              <a:schemeClr val="bg1"/>
            </a:solidFill>
            <a:scene3d>
              <a:camera prst="orthographicFront">
                <a:rot lat="0" lon="19499990" rev="0"/>
              </a:camera>
              <a:lightRig rig="threePt" dir="t"/>
            </a:scene3d>
          </p:spPr>
        </p:pic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7E84C143-DB20-371D-7CD4-E88AFC0ED547}"/>
                </a:ext>
              </a:extLst>
            </p:cNvPr>
            <p:cNvSpPr/>
            <p:nvPr/>
          </p:nvSpPr>
          <p:spPr>
            <a:xfrm>
              <a:off x="472037" y="-31203"/>
              <a:ext cx="149953" cy="6920404"/>
            </a:xfrm>
            <a:prstGeom prst="round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5FAE4BE-1123-10FF-947F-B965620D6691}"/>
              </a:ext>
            </a:extLst>
          </p:cNvPr>
          <p:cNvGrpSpPr/>
          <p:nvPr/>
        </p:nvGrpSpPr>
        <p:grpSpPr>
          <a:xfrm>
            <a:off x="621990" y="-218796"/>
            <a:ext cx="11719963" cy="1452510"/>
            <a:chOff x="621990" y="-218796"/>
            <a:chExt cx="11719963" cy="145251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DF91B2-BEDD-DC11-3705-5E7C1C8A32DB}"/>
                </a:ext>
              </a:extLst>
            </p:cNvPr>
            <p:cNvSpPr/>
            <p:nvPr/>
          </p:nvSpPr>
          <p:spPr>
            <a:xfrm rot="16200000">
              <a:off x="5774536" y="-5183750"/>
              <a:ext cx="1264918" cy="11570010"/>
            </a:xfrm>
            <a:prstGeom prst="rect">
              <a:avLst/>
            </a:prstGeom>
            <a:solidFill>
              <a:srgbClr val="6A4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32C1EC6-3383-B435-A22A-7983E650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32440" r="-2" b="44659"/>
            <a:stretch/>
          </p:blipFill>
          <p:spPr>
            <a:xfrm>
              <a:off x="621990" y="-218796"/>
              <a:ext cx="11719963" cy="1451429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231298-48AE-FB89-3CB5-83A27DCD67A9}"/>
              </a:ext>
            </a:extLst>
          </p:cNvPr>
          <p:cNvGrpSpPr/>
          <p:nvPr/>
        </p:nvGrpSpPr>
        <p:grpSpPr>
          <a:xfrm>
            <a:off x="913015" y="207473"/>
            <a:ext cx="10823573" cy="825962"/>
            <a:chOff x="896390" y="174223"/>
            <a:chExt cx="10823573" cy="825962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D8A96E-4885-6114-10C9-641F8C32F8A7}"/>
                </a:ext>
              </a:extLst>
            </p:cNvPr>
            <p:cNvSpPr/>
            <p:nvPr/>
          </p:nvSpPr>
          <p:spPr>
            <a:xfrm>
              <a:off x="89639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C6DD381E-9463-69CB-C2F5-DADF8B48A869}"/>
                </a:ext>
              </a:extLst>
            </p:cNvPr>
            <p:cNvSpPr/>
            <p:nvPr/>
          </p:nvSpPr>
          <p:spPr>
            <a:xfrm>
              <a:off x="37207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8A76085A-7984-A798-E3BC-BC9AF7BE8DD0}"/>
                </a:ext>
              </a:extLst>
            </p:cNvPr>
            <p:cNvSpPr/>
            <p:nvPr/>
          </p:nvSpPr>
          <p:spPr>
            <a:xfrm>
              <a:off x="6545090" y="174223"/>
              <a:ext cx="2350523" cy="82596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E924DAE-CE66-ADC1-0BF0-0F44799DE725}"/>
                </a:ext>
              </a:extLst>
            </p:cNvPr>
            <p:cNvSpPr/>
            <p:nvPr/>
          </p:nvSpPr>
          <p:spPr>
            <a:xfrm>
              <a:off x="9369440" y="174223"/>
              <a:ext cx="2350523" cy="825962"/>
            </a:xfrm>
            <a:prstGeom prst="round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01E43E-6F5B-BBC5-E54C-24A0F7DCF079}"/>
              </a:ext>
            </a:extLst>
          </p:cNvPr>
          <p:cNvGrpSpPr/>
          <p:nvPr/>
        </p:nvGrpSpPr>
        <p:grpSpPr>
          <a:xfrm>
            <a:off x="843841" y="433271"/>
            <a:ext cx="10961919" cy="400110"/>
            <a:chOff x="843841" y="433271"/>
            <a:chExt cx="10961919" cy="400110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9DE6A4-9EBF-26D6-B5C6-3BE8D4604FC7}"/>
                </a:ext>
              </a:extLst>
            </p:cNvPr>
            <p:cNvSpPr txBox="1"/>
            <p:nvPr/>
          </p:nvSpPr>
          <p:spPr>
            <a:xfrm>
              <a:off x="84384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市場問題點與解決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2D974AF-4D13-5507-1C81-9611B4B01AE8}"/>
                </a:ext>
              </a:extLst>
            </p:cNvPr>
            <p:cNvSpPr txBox="1"/>
            <p:nvPr/>
          </p:nvSpPr>
          <p:spPr>
            <a:xfrm>
              <a:off x="3682100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環境開發工具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87626D7-7F40-1DA6-3EC5-644E6FE820BC}"/>
                </a:ext>
              </a:extLst>
            </p:cNvPr>
            <p:cNvSpPr txBox="1"/>
            <p:nvPr/>
          </p:nvSpPr>
          <p:spPr>
            <a:xfrm>
              <a:off x="6481449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交易平台介紹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243F31-3C02-DAB5-90CE-AFDD8B713E56}"/>
                </a:ext>
              </a:extLst>
            </p:cNvPr>
            <p:cNvSpPr txBox="1"/>
            <p:nvPr/>
          </p:nvSpPr>
          <p:spPr>
            <a:xfrm>
              <a:off x="9316891" y="433271"/>
              <a:ext cx="248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solidFill>
                    <a:srgbClr val="6A4B0A"/>
                  </a:solidFill>
                  <a:latin typeface="PingFang SC Medium" panose="020B0400000000000000" pitchFamily="34" charset="-122"/>
                  <a:ea typeface="PingFang SC Medium" panose="020B0400000000000000" pitchFamily="34" charset="-122"/>
                </a:rPr>
                <a:t>組內分工圖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49A00D6-0F43-DF84-3E62-018353637390}"/>
              </a:ext>
            </a:extLst>
          </p:cNvPr>
          <p:cNvCxnSpPr>
            <a:cxnSpLocks/>
          </p:cNvCxnSpPr>
          <p:nvPr/>
        </p:nvCxnSpPr>
        <p:spPr>
          <a:xfrm>
            <a:off x="621990" y="1259233"/>
            <a:ext cx="11570010" cy="0"/>
          </a:xfrm>
          <a:prstGeom prst="line">
            <a:avLst/>
          </a:prstGeom>
          <a:ln w="57150">
            <a:solidFill>
              <a:srgbClr val="C4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E15A416-B548-30D0-FCB4-4472F5936438}"/>
              </a:ext>
            </a:extLst>
          </p:cNvPr>
          <p:cNvCxnSpPr/>
          <p:nvPr/>
        </p:nvCxnSpPr>
        <p:spPr>
          <a:xfrm>
            <a:off x="6867330" y="796057"/>
            <a:ext cx="1770640" cy="0"/>
          </a:xfrm>
          <a:prstGeom prst="line">
            <a:avLst/>
          </a:prstGeom>
          <a:ln w="19050">
            <a:solidFill>
              <a:srgbClr val="6B4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D02863E-A4D7-27EC-C934-0A6234F86CFA}"/>
              </a:ext>
            </a:extLst>
          </p:cNvPr>
          <p:cNvGrpSpPr/>
          <p:nvPr/>
        </p:nvGrpSpPr>
        <p:grpSpPr>
          <a:xfrm>
            <a:off x="2279166" y="2741097"/>
            <a:ext cx="7783606" cy="3683632"/>
            <a:chOff x="2887767" y="1304115"/>
            <a:chExt cx="6502593" cy="3077386"/>
          </a:xfrm>
        </p:grpSpPr>
        <p:sp>
          <p:nvSpPr>
            <p:cNvPr id="6" name="Freeform: Shape 464">
              <a:extLst>
                <a:ext uri="{FF2B5EF4-FFF2-40B4-BE49-F238E27FC236}">
                  <a16:creationId xmlns:a16="http://schemas.microsoft.com/office/drawing/2014/main" id="{DD15BD10-04BB-890E-9F71-215F0CF32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732" y="1304115"/>
              <a:ext cx="2159801" cy="3077384"/>
            </a:xfrm>
            <a:custGeom>
              <a:avLst/>
              <a:gdLst>
                <a:gd name="connsiteX0" fmla="*/ 729970 w 2159801"/>
                <a:gd name="connsiteY0" fmla="*/ 288193 h 3077384"/>
                <a:gd name="connsiteX1" fmla="*/ 806093 w 2159801"/>
                <a:gd name="connsiteY1" fmla="*/ 304492 h 3077384"/>
                <a:gd name="connsiteX2" fmla="*/ 1787265 w 2159801"/>
                <a:gd name="connsiteY2" fmla="*/ 302605 h 3077384"/>
                <a:gd name="connsiteX3" fmla="*/ 2159801 w 2159801"/>
                <a:gd name="connsiteY3" fmla="*/ 674566 h 3077384"/>
                <a:gd name="connsiteX4" fmla="*/ 2159801 w 2159801"/>
                <a:gd name="connsiteY4" fmla="*/ 3077384 h 3077384"/>
                <a:gd name="connsiteX5" fmla="*/ 2024396 w 2159801"/>
                <a:gd name="connsiteY5" fmla="*/ 3077384 h 3077384"/>
                <a:gd name="connsiteX6" fmla="*/ 2024396 w 2159801"/>
                <a:gd name="connsiteY6" fmla="*/ 674566 h 3077384"/>
                <a:gd name="connsiteX7" fmla="*/ 1787265 w 2159801"/>
                <a:gd name="connsiteY7" fmla="*/ 437972 h 3077384"/>
                <a:gd name="connsiteX8" fmla="*/ 804546 w 2159801"/>
                <a:gd name="connsiteY8" fmla="*/ 441404 h 3077384"/>
                <a:gd name="connsiteX9" fmla="*/ 728767 w 2159801"/>
                <a:gd name="connsiteY9" fmla="*/ 458046 h 3077384"/>
                <a:gd name="connsiteX10" fmla="*/ 739249 w 2159801"/>
                <a:gd name="connsiteY10" fmla="*/ 370546 h 3077384"/>
                <a:gd name="connsiteX11" fmla="*/ 729970 w 2159801"/>
                <a:gd name="connsiteY11" fmla="*/ 288193 h 3077384"/>
                <a:gd name="connsiteX12" fmla="*/ 366041 w 2159801"/>
                <a:gd name="connsiteY12" fmla="*/ 0 h 3077384"/>
                <a:gd name="connsiteX13" fmla="*/ 732082 w 2159801"/>
                <a:gd name="connsiteY13" fmla="*/ 366041 h 3077384"/>
                <a:gd name="connsiteX14" fmla="*/ 366041 w 2159801"/>
                <a:gd name="connsiteY14" fmla="*/ 732082 h 3077384"/>
                <a:gd name="connsiteX15" fmla="*/ 0 w 2159801"/>
                <a:gd name="connsiteY15" fmla="*/ 366041 h 3077384"/>
                <a:gd name="connsiteX16" fmla="*/ 366041 w 2159801"/>
                <a:gd name="connsiteY16" fmla="*/ 0 h 307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59801" h="3077384">
                  <a:moveTo>
                    <a:pt x="729970" y="288193"/>
                  </a:moveTo>
                  <a:cubicBezTo>
                    <a:pt x="754027" y="296771"/>
                    <a:pt x="779458" y="302433"/>
                    <a:pt x="806093" y="304492"/>
                  </a:cubicBezTo>
                  <a:cubicBezTo>
                    <a:pt x="1208184" y="304492"/>
                    <a:pt x="1382596" y="302605"/>
                    <a:pt x="1787265" y="302605"/>
                  </a:cubicBezTo>
                  <a:cubicBezTo>
                    <a:pt x="1992263" y="302605"/>
                    <a:pt x="2159801" y="469884"/>
                    <a:pt x="2159801" y="674566"/>
                  </a:cubicBezTo>
                  <a:lnTo>
                    <a:pt x="2159801" y="3077384"/>
                  </a:lnTo>
                  <a:lnTo>
                    <a:pt x="2024396" y="3077384"/>
                  </a:lnTo>
                  <a:lnTo>
                    <a:pt x="2024396" y="674566"/>
                  </a:lnTo>
                  <a:cubicBezTo>
                    <a:pt x="2024396" y="544517"/>
                    <a:pt x="1917515" y="437972"/>
                    <a:pt x="1787265" y="437972"/>
                  </a:cubicBezTo>
                  <a:cubicBezTo>
                    <a:pt x="1382080" y="437972"/>
                    <a:pt x="1207497" y="441404"/>
                    <a:pt x="804546" y="441404"/>
                  </a:cubicBezTo>
                  <a:cubicBezTo>
                    <a:pt x="778084" y="443634"/>
                    <a:pt x="752652" y="449296"/>
                    <a:pt x="728767" y="458046"/>
                  </a:cubicBezTo>
                  <a:cubicBezTo>
                    <a:pt x="735469" y="430080"/>
                    <a:pt x="739249" y="400742"/>
                    <a:pt x="739249" y="370546"/>
                  </a:cubicBezTo>
                  <a:cubicBezTo>
                    <a:pt x="739249" y="342237"/>
                    <a:pt x="735984" y="314786"/>
                    <a:pt x="729970" y="288193"/>
                  </a:cubicBezTo>
                  <a:close/>
                  <a:moveTo>
                    <a:pt x="366041" y="0"/>
                  </a:moveTo>
                  <a:cubicBezTo>
                    <a:pt x="568200" y="0"/>
                    <a:pt x="732082" y="163882"/>
                    <a:pt x="732082" y="366041"/>
                  </a:cubicBezTo>
                  <a:cubicBezTo>
                    <a:pt x="732082" y="568200"/>
                    <a:pt x="568200" y="732082"/>
                    <a:pt x="366041" y="732082"/>
                  </a:cubicBezTo>
                  <a:cubicBezTo>
                    <a:pt x="163882" y="732082"/>
                    <a:pt x="0" y="568200"/>
                    <a:pt x="0" y="366041"/>
                  </a:cubicBezTo>
                  <a:cubicBezTo>
                    <a:pt x="0" y="163882"/>
                    <a:pt x="163882" y="0"/>
                    <a:pt x="366041" y="0"/>
                  </a:cubicBezTo>
                  <a:close/>
                </a:path>
              </a:pathLst>
            </a:custGeom>
            <a:solidFill>
              <a:srgbClr val="947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7" name="Oval 4586">
              <a:extLst>
                <a:ext uri="{FF2B5EF4-FFF2-40B4-BE49-F238E27FC236}">
                  <a16:creationId xmlns:a16="http://schemas.microsoft.com/office/drawing/2014/main" id="{A1D1A259-43FE-739A-26D7-6D4D5C9DF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859" y="1390243"/>
              <a:ext cx="569763" cy="5664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: Shape 463">
              <a:extLst>
                <a:ext uri="{FF2B5EF4-FFF2-40B4-BE49-F238E27FC236}">
                  <a16:creationId xmlns:a16="http://schemas.microsoft.com/office/drawing/2014/main" id="{1FF2BB05-C804-70D9-604A-4566B783B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151" y="2294576"/>
              <a:ext cx="2338680" cy="2086924"/>
            </a:xfrm>
            <a:custGeom>
              <a:avLst/>
              <a:gdLst>
                <a:gd name="connsiteX0" fmla="*/ 728767 w 2338680"/>
                <a:gd name="connsiteY0" fmla="*/ 278256 h 2086924"/>
                <a:gd name="connsiteX1" fmla="*/ 804457 w 2338680"/>
                <a:gd name="connsiteY1" fmla="*/ 294561 h 2086924"/>
                <a:gd name="connsiteX2" fmla="*/ 1966581 w 2338680"/>
                <a:gd name="connsiteY2" fmla="*/ 292673 h 2086924"/>
                <a:gd name="connsiteX3" fmla="*/ 2338680 w 2338680"/>
                <a:gd name="connsiteY3" fmla="*/ 664774 h 2086924"/>
                <a:gd name="connsiteX4" fmla="*/ 2338680 w 2338680"/>
                <a:gd name="connsiteY4" fmla="*/ 2086924 h 2086924"/>
                <a:gd name="connsiteX5" fmla="*/ 2203434 w 2338680"/>
                <a:gd name="connsiteY5" fmla="*/ 2086924 h 2086924"/>
                <a:gd name="connsiteX6" fmla="*/ 2203434 w 2338680"/>
                <a:gd name="connsiteY6" fmla="*/ 664774 h 2086924"/>
                <a:gd name="connsiteX7" fmla="*/ 1966581 w 2338680"/>
                <a:gd name="connsiteY7" fmla="*/ 427920 h 2086924"/>
                <a:gd name="connsiteX8" fmla="*/ 803084 w 2338680"/>
                <a:gd name="connsiteY8" fmla="*/ 431524 h 2086924"/>
                <a:gd name="connsiteX9" fmla="*/ 730655 w 2338680"/>
                <a:gd name="connsiteY9" fmla="*/ 446971 h 2086924"/>
                <a:gd name="connsiteX10" fmla="*/ 739408 w 2338680"/>
                <a:gd name="connsiteY10" fmla="*/ 366819 h 2086924"/>
                <a:gd name="connsiteX11" fmla="*/ 728767 w 2338680"/>
                <a:gd name="connsiteY11" fmla="*/ 278256 h 2086924"/>
                <a:gd name="connsiteX12" fmla="*/ 366041 w 2338680"/>
                <a:gd name="connsiteY12" fmla="*/ 0 h 2086924"/>
                <a:gd name="connsiteX13" fmla="*/ 732082 w 2338680"/>
                <a:gd name="connsiteY13" fmla="*/ 366041 h 2086924"/>
                <a:gd name="connsiteX14" fmla="*/ 366041 w 2338680"/>
                <a:gd name="connsiteY14" fmla="*/ 732082 h 2086924"/>
                <a:gd name="connsiteX15" fmla="*/ 0 w 2338680"/>
                <a:gd name="connsiteY15" fmla="*/ 366041 h 2086924"/>
                <a:gd name="connsiteX16" fmla="*/ 366041 w 2338680"/>
                <a:gd name="connsiteY16" fmla="*/ 0 h 20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8680" h="2086924">
                  <a:moveTo>
                    <a:pt x="728767" y="278256"/>
                  </a:moveTo>
                  <a:cubicBezTo>
                    <a:pt x="752624" y="286838"/>
                    <a:pt x="778197" y="292502"/>
                    <a:pt x="804457" y="294561"/>
                  </a:cubicBezTo>
                  <a:cubicBezTo>
                    <a:pt x="1206249" y="294561"/>
                    <a:pt x="1562558" y="292673"/>
                    <a:pt x="1966581" y="292673"/>
                  </a:cubicBezTo>
                  <a:cubicBezTo>
                    <a:pt x="2171510" y="292673"/>
                    <a:pt x="2338680" y="460015"/>
                    <a:pt x="2338680" y="664774"/>
                  </a:cubicBezTo>
                  <a:lnTo>
                    <a:pt x="2338680" y="2086924"/>
                  </a:lnTo>
                  <a:lnTo>
                    <a:pt x="2203434" y="2086924"/>
                  </a:lnTo>
                  <a:lnTo>
                    <a:pt x="2203434" y="664774"/>
                  </a:lnTo>
                  <a:cubicBezTo>
                    <a:pt x="2203434" y="534676"/>
                    <a:pt x="2096678" y="427920"/>
                    <a:pt x="1966581" y="427920"/>
                  </a:cubicBezTo>
                  <a:cubicBezTo>
                    <a:pt x="1561871" y="427920"/>
                    <a:pt x="1205391" y="431524"/>
                    <a:pt x="803084" y="431524"/>
                  </a:cubicBezTo>
                  <a:cubicBezTo>
                    <a:pt x="777854" y="433584"/>
                    <a:pt x="753654" y="438905"/>
                    <a:pt x="730655" y="446971"/>
                  </a:cubicBezTo>
                  <a:cubicBezTo>
                    <a:pt x="736319" y="421055"/>
                    <a:pt x="739408" y="394280"/>
                    <a:pt x="739408" y="366819"/>
                  </a:cubicBezTo>
                  <a:cubicBezTo>
                    <a:pt x="739408" y="336268"/>
                    <a:pt x="735632" y="306576"/>
                    <a:pt x="728767" y="278256"/>
                  </a:cubicBezTo>
                  <a:close/>
                  <a:moveTo>
                    <a:pt x="366041" y="0"/>
                  </a:moveTo>
                  <a:cubicBezTo>
                    <a:pt x="568200" y="0"/>
                    <a:pt x="732082" y="163882"/>
                    <a:pt x="732082" y="366041"/>
                  </a:cubicBezTo>
                  <a:cubicBezTo>
                    <a:pt x="732082" y="568200"/>
                    <a:pt x="568200" y="732082"/>
                    <a:pt x="366041" y="732082"/>
                  </a:cubicBezTo>
                  <a:cubicBezTo>
                    <a:pt x="163882" y="732082"/>
                    <a:pt x="0" y="568200"/>
                    <a:pt x="0" y="366041"/>
                  </a:cubicBezTo>
                  <a:cubicBezTo>
                    <a:pt x="0" y="163882"/>
                    <a:pt x="163882" y="0"/>
                    <a:pt x="36604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9" name="Oval 4590">
              <a:extLst>
                <a:ext uri="{FF2B5EF4-FFF2-40B4-BE49-F238E27FC236}">
                  <a16:creationId xmlns:a16="http://schemas.microsoft.com/office/drawing/2014/main" id="{7E84E6E0-6BB2-FD6A-67F4-B22EDCD4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279" y="2377391"/>
              <a:ext cx="569763" cy="569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4594">
              <a:extLst>
                <a:ext uri="{FF2B5EF4-FFF2-40B4-BE49-F238E27FC236}">
                  <a16:creationId xmlns:a16="http://schemas.microsoft.com/office/drawing/2014/main" id="{A222134E-1965-76D4-AD1F-BBA97E89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767" y="3450666"/>
              <a:ext cx="566452" cy="569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: Shape 465">
              <a:extLst>
                <a:ext uri="{FF2B5EF4-FFF2-40B4-BE49-F238E27FC236}">
                  <a16:creationId xmlns:a16="http://schemas.microsoft.com/office/drawing/2014/main" id="{B8F94537-D78B-89E2-7846-18914D943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477" y="1728125"/>
              <a:ext cx="2381746" cy="2653376"/>
            </a:xfrm>
            <a:custGeom>
              <a:avLst/>
              <a:gdLst>
                <a:gd name="connsiteX0" fmla="*/ 1656289 w 2381746"/>
                <a:gd name="connsiteY0" fmla="*/ 278257 h 2653376"/>
                <a:gd name="connsiteX1" fmla="*/ 1645467 w 2381746"/>
                <a:gd name="connsiteY1" fmla="*/ 366543 h 2653376"/>
                <a:gd name="connsiteX2" fmla="*/ 1653369 w 2381746"/>
                <a:gd name="connsiteY2" fmla="*/ 442633 h 2653376"/>
                <a:gd name="connsiteX3" fmla="*/ 1587750 w 2381746"/>
                <a:gd name="connsiteY3" fmla="*/ 429579 h 2653376"/>
                <a:gd name="connsiteX4" fmla="*/ 372416 w 2381746"/>
                <a:gd name="connsiteY4" fmla="*/ 425972 h 2653376"/>
                <a:gd name="connsiteX5" fmla="*/ 135534 w 2381746"/>
                <a:gd name="connsiteY5" fmla="*/ 663003 h 2653376"/>
                <a:gd name="connsiteX6" fmla="*/ 135534 w 2381746"/>
                <a:gd name="connsiteY6" fmla="*/ 2653376 h 2653376"/>
                <a:gd name="connsiteX7" fmla="*/ 0 w 2381746"/>
                <a:gd name="connsiteY7" fmla="*/ 2653376 h 2653376"/>
                <a:gd name="connsiteX8" fmla="*/ 0 w 2381746"/>
                <a:gd name="connsiteY8" fmla="*/ 663003 h 2653376"/>
                <a:gd name="connsiteX9" fmla="*/ 372416 w 2381746"/>
                <a:gd name="connsiteY9" fmla="*/ 290452 h 2653376"/>
                <a:gd name="connsiteX10" fmla="*/ 1586375 w 2381746"/>
                <a:gd name="connsiteY10" fmla="*/ 292342 h 2653376"/>
                <a:gd name="connsiteX11" fmla="*/ 1656289 w 2381746"/>
                <a:gd name="connsiteY11" fmla="*/ 278257 h 2653376"/>
                <a:gd name="connsiteX12" fmla="*/ 2015705 w 2381746"/>
                <a:gd name="connsiteY12" fmla="*/ 0 h 2653376"/>
                <a:gd name="connsiteX13" fmla="*/ 2381746 w 2381746"/>
                <a:gd name="connsiteY13" fmla="*/ 366041 h 2653376"/>
                <a:gd name="connsiteX14" fmla="*/ 2015705 w 2381746"/>
                <a:gd name="connsiteY14" fmla="*/ 732082 h 2653376"/>
                <a:gd name="connsiteX15" fmla="*/ 1649664 w 2381746"/>
                <a:gd name="connsiteY15" fmla="*/ 366041 h 2653376"/>
                <a:gd name="connsiteX16" fmla="*/ 2015705 w 2381746"/>
                <a:gd name="connsiteY16" fmla="*/ 0 h 265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1746" h="2653376">
                  <a:moveTo>
                    <a:pt x="1656289" y="278257"/>
                  </a:moveTo>
                  <a:cubicBezTo>
                    <a:pt x="1649246" y="306598"/>
                    <a:pt x="1645467" y="336141"/>
                    <a:pt x="1645467" y="366543"/>
                  </a:cubicBezTo>
                  <a:cubicBezTo>
                    <a:pt x="1645467" y="392650"/>
                    <a:pt x="1648216" y="418071"/>
                    <a:pt x="1653369" y="442633"/>
                  </a:cubicBezTo>
                  <a:cubicBezTo>
                    <a:pt x="1632412" y="435934"/>
                    <a:pt x="1610424" y="431468"/>
                    <a:pt x="1587750" y="429579"/>
                  </a:cubicBezTo>
                  <a:cubicBezTo>
                    <a:pt x="1185101" y="429579"/>
                    <a:pt x="777470" y="425972"/>
                    <a:pt x="372416" y="425972"/>
                  </a:cubicBezTo>
                  <a:cubicBezTo>
                    <a:pt x="242208" y="425972"/>
                    <a:pt x="135534" y="532636"/>
                    <a:pt x="135534" y="663003"/>
                  </a:cubicBezTo>
                  <a:lnTo>
                    <a:pt x="135534" y="2653376"/>
                  </a:lnTo>
                  <a:lnTo>
                    <a:pt x="0" y="2653376"/>
                  </a:lnTo>
                  <a:lnTo>
                    <a:pt x="0" y="663003"/>
                  </a:lnTo>
                  <a:cubicBezTo>
                    <a:pt x="0" y="457920"/>
                    <a:pt x="167484" y="290452"/>
                    <a:pt x="372416" y="290452"/>
                  </a:cubicBezTo>
                  <a:cubicBezTo>
                    <a:pt x="776955" y="290452"/>
                    <a:pt x="1184242" y="292342"/>
                    <a:pt x="1586375" y="292342"/>
                  </a:cubicBezTo>
                  <a:cubicBezTo>
                    <a:pt x="1610596" y="290452"/>
                    <a:pt x="1633958" y="285643"/>
                    <a:pt x="1656289" y="278257"/>
                  </a:cubicBezTo>
                  <a:close/>
                  <a:moveTo>
                    <a:pt x="2015705" y="0"/>
                  </a:moveTo>
                  <a:cubicBezTo>
                    <a:pt x="2217864" y="0"/>
                    <a:pt x="2381746" y="163882"/>
                    <a:pt x="2381746" y="366041"/>
                  </a:cubicBezTo>
                  <a:cubicBezTo>
                    <a:pt x="2381746" y="568200"/>
                    <a:pt x="2217864" y="732082"/>
                    <a:pt x="2015705" y="732082"/>
                  </a:cubicBezTo>
                  <a:cubicBezTo>
                    <a:pt x="1813546" y="732082"/>
                    <a:pt x="1649664" y="568200"/>
                    <a:pt x="1649664" y="366041"/>
                  </a:cubicBezTo>
                  <a:cubicBezTo>
                    <a:pt x="1649664" y="163882"/>
                    <a:pt x="1813546" y="0"/>
                    <a:pt x="2015705" y="0"/>
                  </a:cubicBezTo>
                  <a:close/>
                </a:path>
              </a:pathLst>
            </a:custGeom>
            <a:solidFill>
              <a:srgbClr val="8C62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3" name="Freeform 4598">
              <a:extLst>
                <a:ext uri="{FF2B5EF4-FFF2-40B4-BE49-F238E27FC236}">
                  <a16:creationId xmlns:a16="http://schemas.microsoft.com/office/drawing/2014/main" id="{692A2DDC-F5B5-3F3D-5847-D3431BE1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644" y="1810939"/>
              <a:ext cx="569763" cy="569763"/>
            </a:xfrm>
            <a:custGeom>
              <a:avLst/>
              <a:gdLst>
                <a:gd name="T0" fmla="*/ 1657 w 3313"/>
                <a:gd name="T1" fmla="*/ 3314 h 3314"/>
                <a:gd name="T2" fmla="*/ 3313 w 3313"/>
                <a:gd name="T3" fmla="*/ 1657 h 3314"/>
                <a:gd name="T4" fmla="*/ 1657 w 3313"/>
                <a:gd name="T5" fmla="*/ 0 h 3314"/>
                <a:gd name="T6" fmla="*/ 0 w 3313"/>
                <a:gd name="T7" fmla="*/ 1657 h 3314"/>
                <a:gd name="T8" fmla="*/ 1657 w 3313"/>
                <a:gd name="T9" fmla="*/ 3314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3" h="3314">
                  <a:moveTo>
                    <a:pt x="1657" y="3314"/>
                  </a:moveTo>
                  <a:cubicBezTo>
                    <a:pt x="2572" y="3314"/>
                    <a:pt x="3313" y="2572"/>
                    <a:pt x="3313" y="1657"/>
                  </a:cubicBezTo>
                  <a:cubicBezTo>
                    <a:pt x="3313" y="742"/>
                    <a:pt x="2572" y="0"/>
                    <a:pt x="1657" y="0"/>
                  </a:cubicBezTo>
                  <a:cubicBezTo>
                    <a:pt x="742" y="0"/>
                    <a:pt x="0" y="742"/>
                    <a:pt x="0" y="1657"/>
                  </a:cubicBezTo>
                  <a:cubicBezTo>
                    <a:pt x="0" y="2560"/>
                    <a:pt x="735" y="3314"/>
                    <a:pt x="1657" y="33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: Shape 466">
              <a:extLst>
                <a:ext uri="{FF2B5EF4-FFF2-40B4-BE49-F238E27FC236}">
                  <a16:creationId xmlns:a16="http://schemas.microsoft.com/office/drawing/2014/main" id="{4A55C42C-6B86-7F77-77A7-4C44609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741" y="2798088"/>
              <a:ext cx="2295619" cy="1583412"/>
            </a:xfrm>
            <a:custGeom>
              <a:avLst/>
              <a:gdLst>
                <a:gd name="connsiteX0" fmla="*/ 1570162 w 2295619"/>
                <a:gd name="connsiteY0" fmla="*/ 278256 h 1583412"/>
                <a:gd name="connsiteX1" fmla="*/ 1558998 w 2295619"/>
                <a:gd name="connsiteY1" fmla="*/ 368775 h 1583412"/>
                <a:gd name="connsiteX2" fmla="*/ 1567242 w 2295619"/>
                <a:gd name="connsiteY2" fmla="*/ 446094 h 1583412"/>
                <a:gd name="connsiteX3" fmla="*/ 1496308 w 2295619"/>
                <a:gd name="connsiteY3" fmla="*/ 431179 h 1583412"/>
                <a:gd name="connsiteX4" fmla="*/ 372360 w 2295619"/>
                <a:gd name="connsiteY4" fmla="*/ 430321 h 1583412"/>
                <a:gd name="connsiteX5" fmla="*/ 135513 w 2295619"/>
                <a:gd name="connsiteY5" fmla="*/ 666734 h 1583412"/>
                <a:gd name="connsiteX6" fmla="*/ 135513 w 2295619"/>
                <a:gd name="connsiteY6" fmla="*/ 1583412 h 1583412"/>
                <a:gd name="connsiteX7" fmla="*/ 0 w 2295619"/>
                <a:gd name="connsiteY7" fmla="*/ 1583412 h 1583412"/>
                <a:gd name="connsiteX8" fmla="*/ 0 w 2295619"/>
                <a:gd name="connsiteY8" fmla="*/ 666734 h 1583412"/>
                <a:gd name="connsiteX9" fmla="*/ 372360 w 2295619"/>
                <a:gd name="connsiteY9" fmla="*/ 295057 h 1583412"/>
                <a:gd name="connsiteX10" fmla="*/ 1494763 w 2295619"/>
                <a:gd name="connsiteY10" fmla="*/ 294371 h 1583412"/>
                <a:gd name="connsiteX11" fmla="*/ 1570162 w 2295619"/>
                <a:gd name="connsiteY11" fmla="*/ 278256 h 1583412"/>
                <a:gd name="connsiteX12" fmla="*/ 1929578 w 2295619"/>
                <a:gd name="connsiteY12" fmla="*/ 0 h 1583412"/>
                <a:gd name="connsiteX13" fmla="*/ 2295619 w 2295619"/>
                <a:gd name="connsiteY13" fmla="*/ 366041 h 1583412"/>
                <a:gd name="connsiteX14" fmla="*/ 1929578 w 2295619"/>
                <a:gd name="connsiteY14" fmla="*/ 732082 h 1583412"/>
                <a:gd name="connsiteX15" fmla="*/ 1563537 w 2295619"/>
                <a:gd name="connsiteY15" fmla="*/ 366041 h 1583412"/>
                <a:gd name="connsiteX16" fmla="*/ 1929578 w 2295619"/>
                <a:gd name="connsiteY16" fmla="*/ 0 h 158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5619" h="1583412">
                  <a:moveTo>
                    <a:pt x="1570162" y="278256"/>
                  </a:moveTo>
                  <a:cubicBezTo>
                    <a:pt x="1562948" y="307229"/>
                    <a:pt x="1558998" y="337574"/>
                    <a:pt x="1558998" y="368775"/>
                  </a:cubicBezTo>
                  <a:cubicBezTo>
                    <a:pt x="1558998" y="395348"/>
                    <a:pt x="1561918" y="421235"/>
                    <a:pt x="1567242" y="446094"/>
                  </a:cubicBezTo>
                  <a:cubicBezTo>
                    <a:pt x="1544571" y="438379"/>
                    <a:pt x="1520869" y="433236"/>
                    <a:pt x="1496308" y="431179"/>
                  </a:cubicBezTo>
                  <a:cubicBezTo>
                    <a:pt x="1122403" y="431179"/>
                    <a:pt x="747124" y="430321"/>
                    <a:pt x="372360" y="430321"/>
                  </a:cubicBezTo>
                  <a:cubicBezTo>
                    <a:pt x="242171" y="430321"/>
                    <a:pt x="135513" y="536784"/>
                    <a:pt x="135513" y="666734"/>
                  </a:cubicBezTo>
                  <a:lnTo>
                    <a:pt x="135513" y="1583412"/>
                  </a:lnTo>
                  <a:lnTo>
                    <a:pt x="0" y="1583412"/>
                  </a:lnTo>
                  <a:lnTo>
                    <a:pt x="0" y="666734"/>
                  </a:lnTo>
                  <a:cubicBezTo>
                    <a:pt x="0" y="462209"/>
                    <a:pt x="167459" y="295057"/>
                    <a:pt x="372360" y="295057"/>
                  </a:cubicBezTo>
                  <a:cubicBezTo>
                    <a:pt x="746609" y="295057"/>
                    <a:pt x="1121544" y="294371"/>
                    <a:pt x="1494763" y="294371"/>
                  </a:cubicBezTo>
                  <a:cubicBezTo>
                    <a:pt x="1521041" y="292314"/>
                    <a:pt x="1546460" y="286828"/>
                    <a:pt x="1570162" y="278256"/>
                  </a:cubicBezTo>
                  <a:close/>
                  <a:moveTo>
                    <a:pt x="1929578" y="0"/>
                  </a:moveTo>
                  <a:cubicBezTo>
                    <a:pt x="2131737" y="0"/>
                    <a:pt x="2295619" y="163882"/>
                    <a:pt x="2295619" y="366041"/>
                  </a:cubicBezTo>
                  <a:cubicBezTo>
                    <a:pt x="2295619" y="568200"/>
                    <a:pt x="2131737" y="732082"/>
                    <a:pt x="1929578" y="732082"/>
                  </a:cubicBezTo>
                  <a:cubicBezTo>
                    <a:pt x="1727419" y="732082"/>
                    <a:pt x="1563537" y="568200"/>
                    <a:pt x="1563537" y="366041"/>
                  </a:cubicBezTo>
                  <a:cubicBezTo>
                    <a:pt x="1563537" y="163882"/>
                    <a:pt x="1727419" y="0"/>
                    <a:pt x="1929578" y="0"/>
                  </a:cubicBezTo>
                  <a:close/>
                </a:path>
              </a:pathLst>
            </a:custGeom>
            <a:solidFill>
              <a:srgbClr val="7C4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5" name="Oval 4602">
              <a:extLst>
                <a:ext uri="{FF2B5EF4-FFF2-40B4-BE49-F238E27FC236}">
                  <a16:creationId xmlns:a16="http://schemas.microsoft.com/office/drawing/2014/main" id="{0444FF1A-B48B-14B9-2F85-043552262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7780" y="2880903"/>
              <a:ext cx="569763" cy="569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6" name="Freeform: Shape 39">
            <a:extLst>
              <a:ext uri="{FF2B5EF4-FFF2-40B4-BE49-F238E27FC236}">
                <a16:creationId xmlns:a16="http://schemas.microsoft.com/office/drawing/2014/main" id="{8D335F31-85FF-16C8-8ABD-240A4B95420C}"/>
              </a:ext>
            </a:extLst>
          </p:cNvPr>
          <p:cNvSpPr/>
          <p:nvPr/>
        </p:nvSpPr>
        <p:spPr>
          <a:xfrm>
            <a:off x="6677914" y="6478842"/>
            <a:ext cx="843432" cy="1110822"/>
          </a:xfrm>
          <a:custGeom>
            <a:avLst/>
            <a:gdLst>
              <a:gd name="connsiteX0" fmla="*/ 166721 w 984137"/>
              <a:gd name="connsiteY0" fmla="*/ 0 h 981607"/>
              <a:gd name="connsiteX1" fmla="*/ 984137 w 984137"/>
              <a:gd name="connsiteY1" fmla="*/ 981607 h 981607"/>
              <a:gd name="connsiteX2" fmla="*/ 170110 w 984137"/>
              <a:gd name="connsiteY2" fmla="*/ 981607 h 981607"/>
              <a:gd name="connsiteX3" fmla="*/ 0 w 984137"/>
              <a:gd name="connsiteY3" fmla="*/ 1 h 981607"/>
              <a:gd name="connsiteX4" fmla="*/ 166721 w 984137"/>
              <a:gd name="connsiteY4" fmla="*/ 0 h 98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137" h="981607">
                <a:moveTo>
                  <a:pt x="166721" y="0"/>
                </a:moveTo>
                <a:lnTo>
                  <a:pt x="984137" y="981607"/>
                </a:lnTo>
                <a:lnTo>
                  <a:pt x="170110" y="981607"/>
                </a:lnTo>
                <a:lnTo>
                  <a:pt x="0" y="1"/>
                </a:lnTo>
                <a:lnTo>
                  <a:pt x="166721" y="0"/>
                </a:lnTo>
                <a:close/>
              </a:path>
            </a:pathLst>
          </a:custGeom>
          <a:gradFill>
            <a:gsLst>
              <a:gs pos="0">
                <a:srgbClr val="A57504"/>
              </a:gs>
              <a:gs pos="99000">
                <a:srgbClr val="BE8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Freeform: Shape 41">
            <a:extLst>
              <a:ext uri="{FF2B5EF4-FFF2-40B4-BE49-F238E27FC236}">
                <a16:creationId xmlns:a16="http://schemas.microsoft.com/office/drawing/2014/main" id="{CA3F0833-250B-035D-4715-8719E6321AC6}"/>
              </a:ext>
            </a:extLst>
          </p:cNvPr>
          <p:cNvSpPr/>
          <p:nvPr/>
        </p:nvSpPr>
        <p:spPr>
          <a:xfrm>
            <a:off x="7321366" y="6478842"/>
            <a:ext cx="1358224" cy="1110822"/>
          </a:xfrm>
          <a:custGeom>
            <a:avLst/>
            <a:gdLst>
              <a:gd name="connsiteX0" fmla="*/ 0 w 1584811"/>
              <a:gd name="connsiteY0" fmla="*/ 0 h 981607"/>
              <a:gd name="connsiteX1" fmla="*/ 185063 w 1584811"/>
              <a:gd name="connsiteY1" fmla="*/ 1 h 981607"/>
              <a:gd name="connsiteX2" fmla="*/ 1584811 w 1584811"/>
              <a:gd name="connsiteY2" fmla="*/ 981607 h 981607"/>
              <a:gd name="connsiteX3" fmla="*/ 558821 w 1584811"/>
              <a:gd name="connsiteY3" fmla="*/ 981607 h 981607"/>
              <a:gd name="connsiteX4" fmla="*/ 0 w 1584811"/>
              <a:gd name="connsiteY4" fmla="*/ 0 h 98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1" h="981607">
                <a:moveTo>
                  <a:pt x="0" y="0"/>
                </a:moveTo>
                <a:lnTo>
                  <a:pt x="185063" y="1"/>
                </a:lnTo>
                <a:lnTo>
                  <a:pt x="1584811" y="981607"/>
                </a:lnTo>
                <a:lnTo>
                  <a:pt x="558821" y="981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56602"/>
              </a:gs>
              <a:gs pos="100000">
                <a:srgbClr val="BD75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42">
            <a:extLst>
              <a:ext uri="{FF2B5EF4-FFF2-40B4-BE49-F238E27FC236}">
                <a16:creationId xmlns:a16="http://schemas.microsoft.com/office/drawing/2014/main" id="{ED117D6C-A84B-BC06-6679-13A6536F3A7F}"/>
              </a:ext>
            </a:extLst>
          </p:cNvPr>
          <p:cNvSpPr/>
          <p:nvPr/>
        </p:nvSpPr>
        <p:spPr>
          <a:xfrm>
            <a:off x="4727514" y="6478843"/>
            <a:ext cx="842937" cy="1110821"/>
          </a:xfrm>
          <a:custGeom>
            <a:avLst/>
            <a:gdLst>
              <a:gd name="connsiteX0" fmla="*/ 800940 w 983560"/>
              <a:gd name="connsiteY0" fmla="*/ 0 h 981606"/>
              <a:gd name="connsiteX1" fmla="*/ 983560 w 983560"/>
              <a:gd name="connsiteY1" fmla="*/ 1 h 981606"/>
              <a:gd name="connsiteX2" fmla="*/ 831798 w 983560"/>
              <a:gd name="connsiteY2" fmla="*/ 981606 h 981606"/>
              <a:gd name="connsiteX3" fmla="*/ 0 w 983560"/>
              <a:gd name="connsiteY3" fmla="*/ 981606 h 981606"/>
              <a:gd name="connsiteX4" fmla="*/ 800940 w 983560"/>
              <a:gd name="connsiteY4" fmla="*/ 0 h 98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560" h="981606">
                <a:moveTo>
                  <a:pt x="800940" y="0"/>
                </a:moveTo>
                <a:lnTo>
                  <a:pt x="983560" y="1"/>
                </a:lnTo>
                <a:lnTo>
                  <a:pt x="831798" y="981606"/>
                </a:lnTo>
                <a:lnTo>
                  <a:pt x="0" y="981606"/>
                </a:lnTo>
                <a:lnTo>
                  <a:pt x="80094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9900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Freeform: Shape 49">
            <a:extLst>
              <a:ext uri="{FF2B5EF4-FFF2-40B4-BE49-F238E27FC236}">
                <a16:creationId xmlns:a16="http://schemas.microsoft.com/office/drawing/2014/main" id="{46A168FF-E8B3-7485-9DD5-48E1169AF28C}"/>
              </a:ext>
            </a:extLst>
          </p:cNvPr>
          <p:cNvSpPr/>
          <p:nvPr/>
        </p:nvSpPr>
        <p:spPr>
          <a:xfrm>
            <a:off x="5830020" y="6478843"/>
            <a:ext cx="611172" cy="1110821"/>
          </a:xfrm>
          <a:custGeom>
            <a:avLst/>
            <a:gdLst>
              <a:gd name="connsiteX0" fmla="*/ 258896 w 713131"/>
              <a:gd name="connsiteY0" fmla="*/ 0 h 981606"/>
              <a:gd name="connsiteX1" fmla="*/ 450122 w 713131"/>
              <a:gd name="connsiteY1" fmla="*/ 0 h 981606"/>
              <a:gd name="connsiteX2" fmla="*/ 713131 w 713131"/>
              <a:gd name="connsiteY2" fmla="*/ 981606 h 981606"/>
              <a:gd name="connsiteX3" fmla="*/ 0 w 713131"/>
              <a:gd name="connsiteY3" fmla="*/ 981606 h 981606"/>
              <a:gd name="connsiteX4" fmla="*/ 258896 w 713131"/>
              <a:gd name="connsiteY4" fmla="*/ 0 h 98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131" h="981606">
                <a:moveTo>
                  <a:pt x="258896" y="0"/>
                </a:moveTo>
                <a:lnTo>
                  <a:pt x="450122" y="0"/>
                </a:lnTo>
                <a:lnTo>
                  <a:pt x="713131" y="981606"/>
                </a:lnTo>
                <a:lnTo>
                  <a:pt x="0" y="981606"/>
                </a:lnTo>
                <a:lnTo>
                  <a:pt x="258896" y="0"/>
                </a:lnTo>
                <a:close/>
              </a:path>
            </a:pathLst>
          </a:custGeom>
          <a:gradFill>
            <a:gsLst>
              <a:gs pos="0">
                <a:srgbClr val="A47F4B"/>
              </a:gs>
              <a:gs pos="100000">
                <a:srgbClr val="D3A3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圖形 18" descr="筆記型電腦 以實心填滿">
            <a:extLst>
              <a:ext uri="{FF2B5EF4-FFF2-40B4-BE49-F238E27FC236}">
                <a16:creationId xmlns:a16="http://schemas.microsoft.com/office/drawing/2014/main" id="{73B83AFD-8EF9-4E88-F8EE-27C24F0DE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8985" y="2897221"/>
            <a:ext cx="558517" cy="558517"/>
          </a:xfrm>
          <a:prstGeom prst="rect">
            <a:avLst/>
          </a:prstGeom>
        </p:spPr>
      </p:pic>
      <p:pic>
        <p:nvPicPr>
          <p:cNvPr id="39" name="圖形 38" descr="員工識別證 以實心填滿">
            <a:extLst>
              <a:ext uri="{FF2B5EF4-FFF2-40B4-BE49-F238E27FC236}">
                <a16:creationId xmlns:a16="http://schemas.microsoft.com/office/drawing/2014/main" id="{BD072D59-979C-018E-A214-10A1AD5EB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4132" y="4653893"/>
            <a:ext cx="605129" cy="605129"/>
          </a:xfrm>
          <a:prstGeom prst="rect">
            <a:avLst/>
          </a:prstGeom>
        </p:spPr>
      </p:pic>
      <p:pic>
        <p:nvPicPr>
          <p:cNvPr id="41" name="圖形 40" descr="使用者 以實心填滿">
            <a:extLst>
              <a:ext uri="{FF2B5EF4-FFF2-40B4-BE49-F238E27FC236}">
                <a16:creationId xmlns:a16="http://schemas.microsoft.com/office/drawing/2014/main" id="{710849B9-4BB2-2472-97F1-6AC32E788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5519" y="3313033"/>
            <a:ext cx="688250" cy="688250"/>
          </a:xfrm>
          <a:prstGeom prst="rect">
            <a:avLst/>
          </a:prstGeom>
        </p:spPr>
      </p:pic>
      <p:pic>
        <p:nvPicPr>
          <p:cNvPr id="43" name="圖形 42" descr="銀行 以實心填滿">
            <a:extLst>
              <a:ext uri="{FF2B5EF4-FFF2-40B4-BE49-F238E27FC236}">
                <a16:creationId xmlns:a16="http://schemas.microsoft.com/office/drawing/2014/main" id="{18C2E0E0-52D0-539C-8C5D-AD44C896D1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2627" y="4036044"/>
            <a:ext cx="583771" cy="58377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2F3DC5-ACDF-B45F-DEF8-6FB01F018629}"/>
              </a:ext>
            </a:extLst>
          </p:cNvPr>
          <p:cNvSpPr txBox="1"/>
          <p:nvPr/>
        </p:nvSpPr>
        <p:spPr>
          <a:xfrm>
            <a:off x="779263" y="4105585"/>
            <a:ext cx="1981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chemeClr val="bg2">
                    <a:lumMod val="25000"/>
                  </a:schemeClr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集保中心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3212990-E26B-98BD-CCE6-3504A9183BB2}"/>
              </a:ext>
            </a:extLst>
          </p:cNvPr>
          <p:cNvSpPr txBox="1"/>
          <p:nvPr/>
        </p:nvSpPr>
        <p:spPr>
          <a:xfrm>
            <a:off x="1734852" y="2920324"/>
            <a:ext cx="1752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755A36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網站端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13089C8-2C23-AC62-4F85-2C6DF81C861D}"/>
              </a:ext>
            </a:extLst>
          </p:cNvPr>
          <p:cNvSpPr txBox="1"/>
          <p:nvPr/>
        </p:nvSpPr>
        <p:spPr>
          <a:xfrm>
            <a:off x="9645896" y="3380159"/>
            <a:ext cx="1940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6D4C0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一般民眾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4D4DF75-58DC-E87D-BF06-7135AE2FA109}"/>
              </a:ext>
            </a:extLst>
          </p:cNvPr>
          <p:cNvSpPr txBox="1"/>
          <p:nvPr/>
        </p:nvSpPr>
        <p:spPr>
          <a:xfrm>
            <a:off x="10165866" y="4709907"/>
            <a:ext cx="17644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500" dirty="0">
                <a:solidFill>
                  <a:srgbClr val="633D07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公司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DDEF2BE-97C5-6E70-51A9-3C6506E1BEED}"/>
              </a:ext>
            </a:extLst>
          </p:cNvPr>
          <p:cNvSpPr txBox="1"/>
          <p:nvPr/>
        </p:nvSpPr>
        <p:spPr>
          <a:xfrm>
            <a:off x="2626656" y="1705605"/>
            <a:ext cx="7336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000" b="1" dirty="0">
                <a:solidFill>
                  <a:schemeClr val="bg2">
                    <a:lumMod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未上市上櫃股票交易平台的 </a:t>
            </a:r>
            <a:r>
              <a:rPr lang="en-US" altLang="zh-TW" sz="3000" b="1" dirty="0">
                <a:solidFill>
                  <a:srgbClr val="92885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</a:t>
            </a:r>
            <a:r>
              <a:rPr lang="en-US" altLang="zh-TW" sz="3000" b="1" dirty="0">
                <a:solidFill>
                  <a:srgbClr val="7C4D05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zh-TW" altLang="en-US" sz="3000" b="1" dirty="0">
                <a:solidFill>
                  <a:srgbClr val="7C4D05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zh-TW" altLang="en-US" sz="3000" b="1" dirty="0">
                <a:solidFill>
                  <a:srgbClr val="8F6E4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種 </a:t>
            </a:r>
            <a:r>
              <a:rPr lang="zh-TW" altLang="en-US" sz="3000" b="1" dirty="0">
                <a:solidFill>
                  <a:srgbClr val="8C6203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角 </a:t>
            </a:r>
            <a:r>
              <a:rPr lang="zh-TW" altLang="en-US" sz="3000" b="1" dirty="0">
                <a:solidFill>
                  <a:srgbClr val="7C4D05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色</a:t>
            </a:r>
            <a:endParaRPr kumimoji="1" lang="zh-TW" altLang="en-US" sz="3000" b="1" dirty="0">
              <a:solidFill>
                <a:srgbClr val="7C4D05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F8DBB-D371-F844-AAC8-8F34B87F7E60}"/>
              </a:ext>
            </a:extLst>
          </p:cNvPr>
          <p:cNvSpPr txBox="1"/>
          <p:nvPr/>
        </p:nvSpPr>
        <p:spPr>
          <a:xfrm>
            <a:off x="4532243" y="-384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87044B2-0F2C-E96B-628D-5960D812F830}"/>
              </a:ext>
            </a:extLst>
          </p:cNvPr>
          <p:cNvSpPr/>
          <p:nvPr/>
        </p:nvSpPr>
        <p:spPr>
          <a:xfrm>
            <a:off x="11881744" y="6553463"/>
            <a:ext cx="310256" cy="28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rgbClr val="C58B0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8</a:t>
            </a:r>
            <a:endParaRPr kumimoji="1" lang="zh-TW" altLang="en-US" b="1" dirty="0">
              <a:solidFill>
                <a:srgbClr val="C58B0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30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 2013 - 2022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1191</Words>
  <Application>Microsoft Macintosh PowerPoint</Application>
  <PresentationFormat>寬螢幕</PresentationFormat>
  <Paragraphs>217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PingFang SC</vt:lpstr>
      <vt:lpstr>PingFang SC Light</vt:lpstr>
      <vt:lpstr>PINGFANG SC MEDIUM</vt:lpstr>
      <vt:lpstr>PINGFANG SC MEDIUM</vt:lpstr>
      <vt:lpstr>PingFang SC Semibold</vt:lpstr>
      <vt:lpstr>Arial</vt:lpstr>
      <vt:lpstr>Calibri</vt:lpstr>
      <vt:lpstr>Calibri Light</vt:lpstr>
      <vt:lpstr>Wingdings</vt:lpstr>
      <vt:lpstr>Office 佈景主題 2013 - 2022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昱覡 蘇</dc:creator>
  <cp:lastModifiedBy>昱覡 蘇</cp:lastModifiedBy>
  <cp:revision>13</cp:revision>
  <dcterms:created xsi:type="dcterms:W3CDTF">2022-12-22T05:09:43Z</dcterms:created>
  <dcterms:modified xsi:type="dcterms:W3CDTF">2022-12-24T14:15:29Z</dcterms:modified>
</cp:coreProperties>
</file>